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omments/comment8.xml" ContentType="application/vnd.openxmlformats-officedocument.presentationml.comment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s/comment6.xml" ContentType="application/vnd.openxmlformats-officedocument.presentationml.comment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4.xml" ContentType="application/vnd.openxmlformats-officedocument.presentationml.comment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omments/comment7.xml" ContentType="application/vnd.openxmlformats-officedocument.presentationml.comment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omments/comment3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319" r:id="rId4"/>
    <p:sldId id="313" r:id="rId5"/>
    <p:sldId id="271" r:id="rId6"/>
    <p:sldId id="273" r:id="rId7"/>
    <p:sldId id="275" r:id="rId8"/>
    <p:sldId id="276" r:id="rId9"/>
    <p:sldId id="277" r:id="rId10"/>
    <p:sldId id="300" r:id="rId11"/>
    <p:sldId id="329" r:id="rId12"/>
    <p:sldId id="336" r:id="rId13"/>
    <p:sldId id="337" r:id="rId14"/>
    <p:sldId id="283" r:id="rId15"/>
    <p:sldId id="303" r:id="rId16"/>
    <p:sldId id="305" r:id="rId17"/>
    <p:sldId id="289" r:id="rId18"/>
    <p:sldId id="326" r:id="rId19"/>
    <p:sldId id="333" r:id="rId20"/>
    <p:sldId id="334" r:id="rId21"/>
    <p:sldId id="314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5AF70A6B-FA46-4F4E-86BA-D9C613DF109B}">
          <p14:sldIdLst>
            <p14:sldId id="257"/>
            <p14:sldId id="258"/>
            <p14:sldId id="319"/>
            <p14:sldId id="313"/>
            <p14:sldId id="271"/>
            <p14:sldId id="273"/>
            <p14:sldId id="275"/>
            <p14:sldId id="276"/>
            <p14:sldId id="277"/>
            <p14:sldId id="300"/>
            <p14:sldId id="329"/>
            <p14:sldId id="336"/>
            <p14:sldId id="337"/>
          </p14:sldIdLst>
        </p14:section>
        <p14:section name="Раздел без заголовка" id="{D0233BD3-E0DB-4AB6-941B-A769066C707E}">
          <p14:sldIdLst>
            <p14:sldId id="283"/>
            <p14:sldId id="303"/>
            <p14:sldId id="305"/>
            <p14:sldId id="289"/>
            <p14:sldId id="326"/>
            <p14:sldId id="333"/>
            <p14:sldId id="334"/>
            <p14:sldId id="31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96" clrIdx="0">
    <p:extLst>
      <p:ext uri="{19B8F6BF-5375-455C-9EA6-DF929625EA0E}">
        <p15:presenceInfo xmlns="" xmlns:p15="http://schemas.microsoft.com/office/powerpoint/2012/main" userId="User" providerId="None"/>
      </p:ext>
    </p:extLst>
  </p:cmAuthor>
  <p:cmAuthor id="2" name="dom" initials="d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0E3E0"/>
    <a:srgbClr val="CCCC00"/>
    <a:srgbClr val="FFFFFF"/>
    <a:srgbClr val="66FFFF"/>
    <a:srgbClr val="3B6F75"/>
    <a:srgbClr val="FFFFCC"/>
    <a:srgbClr val="33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1" u="none" strike="noStrike" kern="1200" spc="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r>
              <a:rPr lang="ru-RU" sz="1400" b="1" i="1" dirty="0" smtClean="0">
                <a:solidFill>
                  <a:srgbClr val="0B283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Численность постоянного населения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223753280839931"/>
          <c:y val="0.27983591883282188"/>
          <c:w val="0.76763901040148796"/>
          <c:h val="0.5101362773253685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Лист1!$B$2:$B$5</c:f>
              <c:numCache>
                <c:formatCode>0</c:formatCode>
                <c:ptCount val="4"/>
                <c:pt idx="0">
                  <c:v>38</c:v>
                </c:pt>
                <c:pt idx="1">
                  <c:v>37</c:v>
                </c:pt>
                <c:pt idx="2">
                  <c:v>36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Лист1!$C$2:$C$5</c:f>
              <c:numCache>
                <c:formatCode>0</c:formatCode>
                <c:ptCount val="4"/>
                <c:pt idx="0">
                  <c:v>38</c:v>
                </c:pt>
                <c:pt idx="1">
                  <c:v>34.800000000000004</c:v>
                </c:pt>
                <c:pt idx="2">
                  <c:v>32.4</c:v>
                </c:pt>
                <c:pt idx="3">
                  <c:v>30.4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Лист1!$D$2:$D$5</c:f>
              <c:numCache>
                <c:formatCode>0</c:formatCode>
                <c:ptCount val="4"/>
                <c:pt idx="0">
                  <c:v>38</c:v>
                </c:pt>
                <c:pt idx="1">
                  <c:v>33</c:v>
                </c:pt>
                <c:pt idx="2">
                  <c:v>30</c:v>
                </c:pt>
                <c:pt idx="3">
                  <c:v>27</c:v>
                </c:pt>
              </c:numCache>
            </c:numRef>
          </c:val>
        </c:ser>
        <c:marker val="1"/>
        <c:axId val="134208896"/>
        <c:axId val="134448256"/>
      </c:lineChart>
      <c:catAx>
        <c:axId val="134208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endParaRPr lang="ru-RU"/>
          </a:p>
        </c:txPr>
        <c:crossAx val="134448256"/>
        <c:crosses val="autoZero"/>
        <c:auto val="1"/>
        <c:lblAlgn val="ctr"/>
        <c:lblOffset val="100"/>
      </c:catAx>
      <c:valAx>
        <c:axId val="134448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B2830"/>
                    </a:solidFill>
                    <a:latin typeface="Times New Roman" pitchFamily="18" charset="0"/>
                    <a:ea typeface="Calibri" charset="0"/>
                    <a:cs typeface="Times New Roman" pitchFamily="18" charset="0"/>
                  </a:defRPr>
                </a:pPr>
                <a:r>
                  <a:rPr lang="ru-RU" sz="1200" b="0" i="0" dirty="0" smtClean="0">
                    <a:solidFill>
                      <a:srgbClr val="0B2830"/>
                    </a:solidFill>
                    <a:effectLst/>
                    <a:latin typeface="Times New Roman" pitchFamily="18" charset="0"/>
                    <a:ea typeface="Calibri" charset="0"/>
                    <a:cs typeface="Times New Roman" pitchFamily="18" charset="0"/>
                  </a:rPr>
                  <a:t>тыс. чел.</a:t>
                </a:r>
                <a:endParaRPr lang="ru-RU" sz="1200" dirty="0">
                  <a:solidFill>
                    <a:srgbClr val="0B2830"/>
                  </a:solidFill>
                  <a:effectLst/>
                  <a:latin typeface="Times New Roman" pitchFamily="18" charset="0"/>
                  <a:ea typeface="Calibri" charset="0"/>
                  <a:cs typeface="Times New Roman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endParaRPr lang="ru-RU"/>
          </a:p>
        </c:txPr>
        <c:crossAx val="13420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3">
        <a:lumMod val="20000"/>
        <a:lumOff val="80000"/>
      </a:schemeClr>
    </a:solidFill>
    <a:ln>
      <a:solidFill>
        <a:srgbClr val="0B2830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1" u="none" strike="noStrike" kern="1200" spc="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r>
              <a:rPr lang="ru-RU" sz="1200" b="1" i="1" dirty="0" smtClean="0">
                <a:solidFill>
                  <a:srgbClr val="0B2830"/>
                </a:solidFill>
                <a:effectLst/>
                <a:latin typeface="Times New Roman" pitchFamily="18" charset="0"/>
                <a:cs typeface="Times New Roman" pitchFamily="18" charset="0"/>
              </a:rPr>
              <a:t>Объём инвестиций в основной капитал</a:t>
            </a:r>
            <a:r>
              <a:rPr lang="ru-RU" sz="1200" b="1" i="1" baseline="0" dirty="0" smtClean="0">
                <a:solidFill>
                  <a:srgbClr val="0B2830"/>
                </a:solidFill>
                <a:effectLst/>
                <a:latin typeface="Times New Roman" pitchFamily="18" charset="0"/>
                <a:cs typeface="Times New Roman" pitchFamily="18" charset="0"/>
              </a:rPr>
              <a:t> по территории района</a:t>
            </a:r>
            <a:endParaRPr lang="ru-RU" sz="1200" b="1" i="1" dirty="0">
              <a:solidFill>
                <a:srgbClr val="0B283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0987654320988"/>
          <c:y val="1.5320783426853101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223753280839992"/>
          <c:y val="0.25940818803407495"/>
          <c:w val="0.76763901040148796"/>
          <c:h val="0.5101362773253685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 formatCode="General">
                  <c:v>5070.6000000000004</c:v>
                </c:pt>
                <c:pt idx="1">
                  <c:v>5500</c:v>
                </c:pt>
                <c:pt idx="2">
                  <c:v>6000</c:v>
                </c:pt>
                <c:pt idx="3" formatCode="0.0">
                  <c:v>7000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Лист1!$C$2:$C$5</c:f>
              <c:numCache>
                <c:formatCode>#,##0.00</c:formatCode>
                <c:ptCount val="4"/>
                <c:pt idx="0" formatCode="General">
                  <c:v>5070.6000000000004</c:v>
                </c:pt>
                <c:pt idx="1">
                  <c:v>5300</c:v>
                </c:pt>
                <c:pt idx="2">
                  <c:v>5600</c:v>
                </c:pt>
                <c:pt idx="3" formatCode="0.0">
                  <c:v>6300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Лист1!$D$2:$D$5</c:f>
              <c:numCache>
                <c:formatCode>#,##0.00</c:formatCode>
                <c:ptCount val="4"/>
                <c:pt idx="0" formatCode="General">
                  <c:v>5070.6000000000004</c:v>
                </c:pt>
                <c:pt idx="1">
                  <c:v>5080</c:v>
                </c:pt>
                <c:pt idx="2">
                  <c:v>5100</c:v>
                </c:pt>
                <c:pt idx="3" formatCode="0.0">
                  <c:v>5300</c:v>
                </c:pt>
              </c:numCache>
            </c:numRef>
          </c:val>
        </c:ser>
        <c:marker val="1"/>
        <c:axId val="134432640"/>
        <c:axId val="134434176"/>
      </c:lineChart>
      <c:catAx>
        <c:axId val="1344326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endParaRPr lang="ru-RU"/>
          </a:p>
        </c:txPr>
        <c:crossAx val="134434176"/>
        <c:crosses val="autoZero"/>
        <c:auto val="1"/>
        <c:lblAlgn val="ctr"/>
        <c:lblOffset val="100"/>
      </c:catAx>
      <c:valAx>
        <c:axId val="1344341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B2830"/>
                    </a:solidFill>
                    <a:latin typeface="Times New Roman" pitchFamily="18" charset="0"/>
                    <a:ea typeface="Calibri" charset="0"/>
                    <a:cs typeface="Times New Roman" pitchFamily="18" charset="0"/>
                  </a:defRPr>
                </a:pPr>
                <a:r>
                  <a:rPr lang="ru-RU" sz="1200" b="0" i="0" dirty="0" smtClean="0">
                    <a:solidFill>
                      <a:srgbClr val="0B2830"/>
                    </a:solidFill>
                    <a:effectLst/>
                    <a:latin typeface="Times New Roman" pitchFamily="18" charset="0"/>
                    <a:ea typeface="Calibri" charset="0"/>
                    <a:cs typeface="Times New Roman" pitchFamily="18" charset="0"/>
                  </a:rPr>
                  <a:t>млн руб.</a:t>
                </a:r>
                <a:endParaRPr lang="ru-RU" sz="1200" dirty="0">
                  <a:solidFill>
                    <a:srgbClr val="0B2830"/>
                  </a:solidFill>
                  <a:effectLst/>
                  <a:latin typeface="Times New Roman" pitchFamily="18" charset="0"/>
                  <a:ea typeface="Calibri" charset="0"/>
                  <a:cs typeface="Times New Roman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endParaRPr lang="ru-RU"/>
          </a:p>
        </c:txPr>
        <c:crossAx val="13443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3">
        <a:lumMod val="20000"/>
        <a:lumOff val="80000"/>
      </a:schemeClr>
    </a:solidFill>
    <a:ln>
      <a:solidFill>
        <a:srgbClr val="0B2830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1" u="none" strike="noStrike" kern="1200" spc="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r>
              <a:rPr lang="ru-RU" sz="1200" b="1" i="1" dirty="0" smtClean="0">
                <a:solidFill>
                  <a:srgbClr val="0B283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крупных и средних предприятий и некоммерческих организаций</a:t>
            </a:r>
            <a:endParaRPr lang="ru-RU" sz="1200" b="1" i="1" dirty="0">
              <a:solidFill>
                <a:srgbClr val="0B283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631938368815109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223753280839997"/>
          <c:y val="0.25940818803407506"/>
          <c:w val="0.76763901040148863"/>
          <c:h val="0.5101362773253685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 formatCode="General">
                  <c:v>21189</c:v>
                </c:pt>
                <c:pt idx="1">
                  <c:v>38140</c:v>
                </c:pt>
                <c:pt idx="2">
                  <c:v>50854</c:v>
                </c:pt>
                <c:pt idx="3" formatCode="0.0">
                  <c:v>60500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Лист1!$C$2:$C$5</c:f>
              <c:numCache>
                <c:formatCode>#,##0.00</c:formatCode>
                <c:ptCount val="4"/>
                <c:pt idx="0" formatCode="General">
                  <c:v>21189</c:v>
                </c:pt>
                <c:pt idx="1">
                  <c:v>34750</c:v>
                </c:pt>
                <c:pt idx="2">
                  <c:v>44921</c:v>
                </c:pt>
                <c:pt idx="3">
                  <c:v>51701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Лист1!$D$2:$D$5</c:f>
              <c:numCache>
                <c:formatCode>#,##0.00</c:formatCode>
                <c:ptCount val="4"/>
                <c:pt idx="0" formatCode="General">
                  <c:v>21189</c:v>
                </c:pt>
                <c:pt idx="1">
                  <c:v>31360</c:v>
                </c:pt>
                <c:pt idx="2">
                  <c:v>38988</c:v>
                </c:pt>
                <c:pt idx="3" formatCode="0.0">
                  <c:v>44073</c:v>
                </c:pt>
              </c:numCache>
            </c:numRef>
          </c:val>
        </c:ser>
        <c:marker val="1"/>
        <c:axId val="137664768"/>
        <c:axId val="137445376"/>
      </c:lineChart>
      <c:catAx>
        <c:axId val="1376647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endParaRPr lang="ru-RU"/>
          </a:p>
        </c:txPr>
        <c:crossAx val="137445376"/>
        <c:crosses val="autoZero"/>
        <c:auto val="1"/>
        <c:lblAlgn val="ctr"/>
        <c:lblOffset val="100"/>
      </c:catAx>
      <c:valAx>
        <c:axId val="1374453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B2830"/>
                    </a:solidFill>
                    <a:latin typeface="Times New Roman" pitchFamily="18" charset="0"/>
                    <a:ea typeface="Calibri" charset="0"/>
                    <a:cs typeface="Times New Roman" pitchFamily="18" charset="0"/>
                  </a:defRPr>
                </a:pPr>
                <a:r>
                  <a:rPr lang="ru-RU" sz="1200" b="0" i="0" dirty="0" smtClean="0">
                    <a:solidFill>
                      <a:srgbClr val="0B2830"/>
                    </a:solidFill>
                    <a:effectLst/>
                    <a:latin typeface="Times New Roman" pitchFamily="18" charset="0"/>
                    <a:ea typeface="Calibri" charset="0"/>
                    <a:cs typeface="Times New Roman" pitchFamily="18" charset="0"/>
                  </a:rPr>
                  <a:t>руб.</a:t>
                </a:r>
                <a:endParaRPr lang="ru-RU" sz="1200" dirty="0">
                  <a:solidFill>
                    <a:srgbClr val="0B2830"/>
                  </a:solidFill>
                  <a:effectLst/>
                  <a:latin typeface="Times New Roman" pitchFamily="18" charset="0"/>
                  <a:ea typeface="Calibri" charset="0"/>
                  <a:cs typeface="Times New Roman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endParaRPr lang="ru-RU"/>
          </a:p>
        </c:txPr>
        <c:crossAx val="13766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3">
        <a:lumMod val="20000"/>
        <a:lumOff val="80000"/>
      </a:schemeClr>
    </a:solidFill>
    <a:ln>
      <a:solidFill>
        <a:srgbClr val="0B2830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1" u="none" strike="noStrike" kern="1200" spc="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r>
              <a:rPr lang="ru-RU" sz="1200" b="1" i="1" dirty="0" smtClean="0">
                <a:solidFill>
                  <a:srgbClr val="0B2830"/>
                </a:solidFill>
                <a:effectLst/>
                <a:latin typeface="Times New Roman" pitchFamily="18" charset="0"/>
                <a:cs typeface="Times New Roman" pitchFamily="18" charset="0"/>
              </a:rPr>
              <a:t>Уровень регистрируемой безработицы</a:t>
            </a:r>
            <a:endParaRPr lang="ru-RU" sz="1200" b="1" i="1" dirty="0">
              <a:solidFill>
                <a:srgbClr val="0B283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223753280839997"/>
          <c:y val="0.25940818803407506"/>
          <c:w val="0.76763901040148863"/>
          <c:h val="0.5101362773253685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1.79</c:v>
                </c:pt>
                <c:pt idx="1">
                  <c:v>1.71</c:v>
                </c:pt>
                <c:pt idx="2">
                  <c:v>1.6500000000000001</c:v>
                </c:pt>
                <c:pt idx="3" formatCode="0.0">
                  <c:v>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1.79</c:v>
                </c:pt>
                <c:pt idx="1">
                  <c:v>1.8</c:v>
                </c:pt>
                <c:pt idx="2">
                  <c:v>1.75</c:v>
                </c:pt>
                <c:pt idx="3" formatCode="0.0">
                  <c:v>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1.79</c:v>
                </c:pt>
                <c:pt idx="1">
                  <c:v>1.85</c:v>
                </c:pt>
                <c:pt idx="2">
                  <c:v>1.8</c:v>
                </c:pt>
                <c:pt idx="3" formatCode="0.0">
                  <c:v>1.75</c:v>
                </c:pt>
              </c:numCache>
            </c:numRef>
          </c:val>
        </c:ser>
        <c:marker val="1"/>
        <c:axId val="137681152"/>
        <c:axId val="137912320"/>
      </c:lineChart>
      <c:catAx>
        <c:axId val="1376811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endParaRPr lang="ru-RU"/>
          </a:p>
        </c:txPr>
        <c:crossAx val="137912320"/>
        <c:crosses val="autoZero"/>
        <c:auto val="1"/>
        <c:lblAlgn val="ctr"/>
        <c:lblOffset val="100"/>
      </c:catAx>
      <c:valAx>
        <c:axId val="1379123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B2830"/>
                    </a:solidFill>
                    <a:latin typeface="Times New Roman" pitchFamily="18" charset="0"/>
                    <a:ea typeface="Calibri" charset="0"/>
                    <a:cs typeface="Times New Roman" pitchFamily="18" charset="0"/>
                  </a:defRPr>
                </a:pPr>
                <a:r>
                  <a:rPr lang="en-US" sz="1200" b="0" i="0" dirty="0" smtClean="0">
                    <a:solidFill>
                      <a:srgbClr val="0B2830"/>
                    </a:solidFill>
                    <a:effectLst/>
                    <a:latin typeface="Times New Roman" pitchFamily="18" charset="0"/>
                    <a:ea typeface="Calibri" charset="0"/>
                    <a:cs typeface="Times New Roman" pitchFamily="18" charset="0"/>
                  </a:rPr>
                  <a:t>%</a:t>
                </a:r>
                <a:endParaRPr lang="ru-RU" sz="1200" dirty="0">
                  <a:solidFill>
                    <a:srgbClr val="0B2830"/>
                  </a:solidFill>
                  <a:effectLst/>
                  <a:latin typeface="Times New Roman" pitchFamily="18" charset="0"/>
                  <a:ea typeface="Calibri" charset="0"/>
                  <a:cs typeface="Times New Roman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endParaRPr lang="ru-RU"/>
          </a:p>
        </c:txPr>
        <c:crossAx val="13768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3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1" u="none" strike="noStrike" kern="1200" spc="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r>
              <a:rPr lang="ru-RU" sz="1200" b="1" i="1" dirty="0" smtClean="0">
                <a:solidFill>
                  <a:srgbClr val="0B2830"/>
                </a:solidFill>
                <a:effectLst/>
                <a:latin typeface="Times New Roman" pitchFamily="18" charset="0"/>
                <a:cs typeface="Times New Roman" pitchFamily="18" charset="0"/>
              </a:rPr>
              <a:t>Число субъектов малого и среднего предпринимательства в расчёте                                    на 10 тыс. человек населения</a:t>
            </a:r>
            <a:endParaRPr lang="ru-RU" sz="1200" b="1" i="1" dirty="0">
              <a:solidFill>
                <a:srgbClr val="0B283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631938368815109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223753280839997"/>
          <c:y val="0.25940818803407506"/>
          <c:w val="0.76763901040148863"/>
          <c:h val="0.5101362773253685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200.7</c:v>
                </c:pt>
                <c:pt idx="1">
                  <c:v>203</c:v>
                </c:pt>
                <c:pt idx="2">
                  <c:v>205</c:v>
                </c:pt>
                <c:pt idx="3" formatCode="0.0">
                  <c:v>209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200.7</c:v>
                </c:pt>
                <c:pt idx="1">
                  <c:v>202</c:v>
                </c:pt>
                <c:pt idx="2">
                  <c:v>204</c:v>
                </c:pt>
                <c:pt idx="3" formatCode="0.0">
                  <c:v>207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200.7</c:v>
                </c:pt>
                <c:pt idx="1">
                  <c:v>201</c:v>
                </c:pt>
                <c:pt idx="2">
                  <c:v>202</c:v>
                </c:pt>
                <c:pt idx="3" formatCode="0.0">
                  <c:v>203</c:v>
                </c:pt>
              </c:numCache>
            </c:numRef>
          </c:val>
        </c:ser>
        <c:marker val="1"/>
        <c:axId val="137885568"/>
        <c:axId val="137887104"/>
      </c:lineChart>
      <c:catAx>
        <c:axId val="137885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endParaRPr lang="ru-RU"/>
          </a:p>
        </c:txPr>
        <c:crossAx val="137887104"/>
        <c:crosses val="autoZero"/>
        <c:auto val="1"/>
        <c:lblAlgn val="ctr"/>
        <c:lblOffset val="100"/>
      </c:catAx>
      <c:valAx>
        <c:axId val="1378871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B2830"/>
                    </a:solidFill>
                    <a:latin typeface="Times New Roman" pitchFamily="18" charset="0"/>
                    <a:ea typeface="Calibri" charset="0"/>
                    <a:cs typeface="Times New Roman" pitchFamily="18" charset="0"/>
                  </a:defRPr>
                </a:pPr>
                <a:r>
                  <a:rPr lang="ru-RU" sz="1200" b="0" i="0" dirty="0" smtClean="0">
                    <a:solidFill>
                      <a:srgbClr val="0B2830"/>
                    </a:solidFill>
                    <a:effectLst/>
                    <a:latin typeface="Times New Roman" pitchFamily="18" charset="0"/>
                    <a:ea typeface="Calibri" charset="0"/>
                    <a:cs typeface="Times New Roman" pitchFamily="18" charset="0"/>
                  </a:rPr>
                  <a:t>шт.</a:t>
                </a:r>
                <a:endParaRPr lang="ru-RU" sz="1200" dirty="0">
                  <a:solidFill>
                    <a:srgbClr val="0B2830"/>
                  </a:solidFill>
                  <a:effectLst/>
                  <a:latin typeface="Times New Roman" pitchFamily="18" charset="0"/>
                  <a:ea typeface="Calibri" charset="0"/>
                  <a:cs typeface="Times New Roman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endParaRPr lang="ru-RU"/>
          </a:p>
        </c:txPr>
        <c:crossAx val="13788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4">
        <a:lumMod val="20000"/>
        <a:lumOff val="80000"/>
      </a:schemeClr>
    </a:solidFill>
    <a:ln>
      <a:solidFill>
        <a:srgbClr val="0B2830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r>
              <a:rPr lang="ru-RU" sz="1200" b="1" i="1" dirty="0" smtClean="0">
                <a:solidFill>
                  <a:srgbClr val="0B2830"/>
                </a:solidFill>
                <a:effectLst/>
                <a:latin typeface="Times New Roman" pitchFamily="18" charset="0"/>
                <a:cs typeface="Times New Roman" pitchFamily="18" charset="0"/>
              </a:rPr>
              <a:t>Объём отгруженных товаров собственного производства, выполненных работ и услуг собственными силами</a:t>
            </a:r>
            <a:endParaRPr lang="ru-RU" sz="1200" b="1" i="1" dirty="0">
              <a:solidFill>
                <a:srgbClr val="0B283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415888986099109"/>
          <c:y val="1.021385561790226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223753280839997"/>
          <c:y val="0.25940818803407506"/>
          <c:w val="0.76763901040148863"/>
          <c:h val="0.5101362773253685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Лист1!$B$2:$B$5</c:f>
              <c:numCache>
                <c:formatCode>0</c:formatCode>
                <c:ptCount val="4"/>
                <c:pt idx="0">
                  <c:v>6367</c:v>
                </c:pt>
                <c:pt idx="1">
                  <c:v>6635</c:v>
                </c:pt>
                <c:pt idx="2">
                  <c:v>7900</c:v>
                </c:pt>
                <c:pt idx="3">
                  <c:v>10100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Лист1!$C$2:$C$5</c:f>
              <c:numCache>
                <c:formatCode>0</c:formatCode>
                <c:ptCount val="4"/>
                <c:pt idx="0">
                  <c:v>6367</c:v>
                </c:pt>
                <c:pt idx="1">
                  <c:v>6201</c:v>
                </c:pt>
                <c:pt idx="2">
                  <c:v>7404</c:v>
                </c:pt>
                <c:pt idx="3">
                  <c:v>8584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Лист1!$D$2:$D$5</c:f>
              <c:numCache>
                <c:formatCode>0</c:formatCode>
                <c:ptCount val="4"/>
                <c:pt idx="0">
                  <c:v>6367</c:v>
                </c:pt>
                <c:pt idx="1">
                  <c:v>5406</c:v>
                </c:pt>
                <c:pt idx="2">
                  <c:v>5738</c:v>
                </c:pt>
                <c:pt idx="3">
                  <c:v>6031</c:v>
                </c:pt>
              </c:numCache>
            </c:numRef>
          </c:val>
        </c:ser>
        <c:marker val="1"/>
        <c:axId val="138094464"/>
        <c:axId val="138096000"/>
      </c:lineChart>
      <c:catAx>
        <c:axId val="1380944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endParaRPr lang="ru-RU"/>
          </a:p>
        </c:txPr>
        <c:crossAx val="138096000"/>
        <c:crosses val="autoZero"/>
        <c:auto val="1"/>
        <c:lblAlgn val="ctr"/>
        <c:lblOffset val="100"/>
      </c:catAx>
      <c:valAx>
        <c:axId val="1380960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B2830"/>
                    </a:solidFill>
                    <a:latin typeface="Times New Roman" pitchFamily="18" charset="0"/>
                    <a:ea typeface="Calibri" charset="0"/>
                    <a:cs typeface="Times New Roman" pitchFamily="18" charset="0"/>
                  </a:defRPr>
                </a:pPr>
                <a:r>
                  <a:rPr lang="ru-RU" sz="1200" b="0" i="0" baseline="0" dirty="0" smtClean="0">
                    <a:solidFill>
                      <a:srgbClr val="0B2830"/>
                    </a:solidFill>
                    <a:effectLst/>
                    <a:latin typeface="Times New Roman" pitchFamily="18" charset="0"/>
                    <a:ea typeface="Calibri" charset="0"/>
                    <a:cs typeface="Times New Roman" pitchFamily="18" charset="0"/>
                  </a:rPr>
                  <a:t>млн  руб</a:t>
                </a:r>
                <a:r>
                  <a:rPr lang="ru-RU" sz="1200" b="0" i="0" dirty="0" smtClean="0">
                    <a:solidFill>
                      <a:srgbClr val="0B2830"/>
                    </a:solidFill>
                    <a:effectLst/>
                    <a:latin typeface="Times New Roman" pitchFamily="18" charset="0"/>
                    <a:ea typeface="Calibri" charset="0"/>
                    <a:cs typeface="Times New Roman" pitchFamily="18" charset="0"/>
                  </a:rPr>
                  <a:t>.</a:t>
                </a:r>
                <a:endParaRPr lang="ru-RU" sz="1200" dirty="0">
                  <a:solidFill>
                    <a:srgbClr val="0B2830"/>
                  </a:solidFill>
                  <a:effectLst/>
                  <a:latin typeface="Times New Roman" pitchFamily="18" charset="0"/>
                  <a:ea typeface="Calibri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34393027555695682"/>
            </c:manualLayout>
          </c:layout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endParaRPr lang="ru-RU"/>
          </a:p>
        </c:txPr>
        <c:crossAx val="13809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4">
        <a:lumMod val="20000"/>
        <a:lumOff val="80000"/>
      </a:schemeClr>
    </a:solidFill>
    <a:ln>
      <a:solidFill>
        <a:srgbClr val="0B2830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1" u="none" strike="noStrike" kern="1200" spc="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r>
              <a:rPr lang="ru-RU" sz="1200" b="1" i="1" dirty="0" smtClean="0">
                <a:solidFill>
                  <a:srgbClr val="0B2830"/>
                </a:solidFill>
                <a:effectLst/>
                <a:latin typeface="Times New Roman" pitchFamily="18" charset="0"/>
                <a:cs typeface="Times New Roman" pitchFamily="18" charset="0"/>
              </a:rPr>
              <a:t>Валовая продукция сельского хозяйства</a:t>
            </a:r>
            <a:endParaRPr lang="ru-RU" sz="1200" b="1" i="1" dirty="0">
              <a:solidFill>
                <a:srgbClr val="0B283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689024982988241"/>
          <c:y val="7.6603917134265551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22375328084"/>
          <c:y val="0.25940818803407512"/>
          <c:w val="0.76763901040148885"/>
          <c:h val="0.5101362773253685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4892</c:v>
                </c:pt>
                <c:pt idx="1">
                  <c:v>6013</c:v>
                </c:pt>
                <c:pt idx="2">
                  <c:v>6574</c:v>
                </c:pt>
                <c:pt idx="3" formatCode="0.0">
                  <c:v>7083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4892</c:v>
                </c:pt>
                <c:pt idx="1">
                  <c:v>5618</c:v>
                </c:pt>
                <c:pt idx="2">
                  <c:v>5964</c:v>
                </c:pt>
                <c:pt idx="3" formatCode="0.0">
                  <c:v>6268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2024</c:v>
                </c:pt>
                <c:pt idx="2">
                  <c:v>2030</c:v>
                </c:pt>
                <c:pt idx="3">
                  <c:v>2035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4892</c:v>
                </c:pt>
                <c:pt idx="1">
                  <c:v>5323</c:v>
                </c:pt>
                <c:pt idx="2">
                  <c:v>5484</c:v>
                </c:pt>
                <c:pt idx="3" formatCode="0.0">
                  <c:v>5623</c:v>
                </c:pt>
              </c:numCache>
            </c:numRef>
          </c:val>
        </c:ser>
        <c:marker val="1"/>
        <c:axId val="138360704"/>
        <c:axId val="138362240"/>
      </c:lineChart>
      <c:catAx>
        <c:axId val="138360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endParaRPr lang="ru-RU"/>
          </a:p>
        </c:txPr>
        <c:crossAx val="138362240"/>
        <c:crosses val="autoZero"/>
        <c:auto val="1"/>
        <c:lblAlgn val="ctr"/>
        <c:lblOffset val="100"/>
      </c:catAx>
      <c:valAx>
        <c:axId val="138362240"/>
        <c:scaling>
          <c:orientation val="minMax"/>
          <c:min val="6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rgbClr val="0B2830"/>
                    </a:solidFill>
                    <a:latin typeface="Times New Roman" pitchFamily="18" charset="0"/>
                    <a:ea typeface="Calibri" charset="0"/>
                    <a:cs typeface="Times New Roman" pitchFamily="18" charset="0"/>
                  </a:defRPr>
                </a:pPr>
                <a:r>
                  <a:rPr lang="ru-RU" sz="1200" b="0" i="0" dirty="0" smtClean="0">
                    <a:solidFill>
                      <a:srgbClr val="0B283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млн руб</a:t>
                </a:r>
                <a:r>
                  <a:rPr lang="ru-RU" sz="1200" b="0" i="0" dirty="0" smtClean="0">
                    <a:solidFill>
                      <a:srgbClr val="0B2830"/>
                    </a:solidFill>
                    <a:effectLst/>
                    <a:latin typeface="Times New Roman" pitchFamily="18" charset="0"/>
                    <a:ea typeface="Calibri" charset="0"/>
                    <a:cs typeface="Times New Roman" pitchFamily="18" charset="0"/>
                  </a:rPr>
                  <a:t>.</a:t>
                </a:r>
                <a:endParaRPr lang="ru-RU" sz="1200" dirty="0">
                  <a:solidFill>
                    <a:srgbClr val="0B2830"/>
                  </a:solidFill>
                  <a:effectLst/>
                  <a:latin typeface="Times New Roman" pitchFamily="18" charset="0"/>
                  <a:ea typeface="Calibri" charset="0"/>
                  <a:cs typeface="Times New Roman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defRPr>
            </a:pPr>
            <a:endParaRPr lang="ru-RU"/>
          </a:p>
        </c:txPr>
        <c:crossAx val="13836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4">
        <a:lumMod val="20000"/>
        <a:lumOff val="80000"/>
      </a:schemeClr>
    </a:solidFill>
    <a:ln>
      <a:solidFill>
        <a:srgbClr val="0B2830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4T22:19:07.354" idx="86">
    <p:pos x="2793" y="3759"/>
    <p:text>не отражено далее нигде</p:text>
    <p:extLst>
      <p:ext uri="{C676402C-5697-4E1C-873F-D02D1690AC5C}">
        <p15:threadingInfo xmlns=""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1T13:43:49.025" idx="2">
    <p:pos x="5808" y="3644"/>
    <p:text>есть дубли в задачах с первой целью</p:text>
    <p:extLst mod="1">
      <p:ext uri="{C676402C-5697-4E1C-873F-D02D1690AC5C}">
        <p15:threadingInfo xmlns="" xmlns:p15="http://schemas.microsoft.com/office/powerpoint/2012/main" timeZoneBias="-180"/>
      </p:ext>
    </p:extLst>
  </p:cm>
  <p:cm authorId="1" dt="2017-10-14T18:54:30.639" idx="42">
    <p:pos x="5746" y="3860"/>
    <p:text>1.1 и 3.2 дубдируют друг друга по прежнему. иначе тогда назвать -</p:text>
    <p:extLst mod="1">
      <p:ext uri="{C676402C-5697-4E1C-873F-D02D1690AC5C}">
        <p15:threadingInfo xmlns="" xmlns:p15="http://schemas.microsoft.com/office/powerpoint/2012/main" timeZoneBias="-180">
          <p15:parentCm authorId="1" idx="2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4T20:04:28.089" idx="54">
    <p:pos x="5660" y="2568"/>
    <p:text>а среднее по районам области спросят? где-то соотносить надо в шпаргалке докладчику?</p:text>
    <p:extLst>
      <p:ext uri="{C676402C-5697-4E1C-873F-D02D1690AC5C}">
        <p15:threadingInfo xmlns=""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4T20:15:42.881" idx="61">
    <p:pos x="5555" y="4273"/>
    <p:text>если захотят - спросят - как считать будете и кто будет?  придумать ответ хорошо бы - по числу</p:text>
    <p:extLst>
      <p:ext uri="{C676402C-5697-4E1C-873F-D02D1690AC5C}">
        <p15:threadingInfo xmlns=""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1T14:50:23.096" idx="34">
    <p:pos x="2351" y="294"/>
    <p:text>а честно - в чем видим престиж проживания в районе ? может быть это привлекательнлсьб по высоким доходам, наличию культурных  традиций, памятников, красот и заповедников и, соответственно привлечение въездных туристов = въездной туризм - престижем определен?</p:text>
    <p:extLst>
      <p:ext uri="{C676402C-5697-4E1C-873F-D02D1690AC5C}">
        <p15:threadingInfo xmlns="" xmlns:p15="http://schemas.microsoft.com/office/powerpoint/2012/main" timeZoneBias="-180"/>
      </p:ext>
    </p:extLst>
  </p:cm>
  <p:cm authorId="1" dt="2017-10-14T20:21:56.113" idx="62">
    <p:pos x="2351" y="430"/>
    <p:text>14.10 цель области - полицентрическое развитие, в основном, все пишут о транспортной доступности, равных условиях проживания в поселениях, устойчивом развитиии, равномерном развитии поселений,престиж-то неплох и даже отлично звучит!!!</p:text>
    <p:extLst>
      <p:ext uri="{C676402C-5697-4E1C-873F-D02D1690AC5C}">
        <p15:threadingInfo xmlns="" xmlns:p15="http://schemas.microsoft.com/office/powerpoint/2012/main" timeZoneBias="-180">
          <p15:parentCm authorId="1" idx="34"/>
        </p15:threadingInfo>
      </p:ext>
    </p:extLst>
  </p:cm>
  <p:cm authorId="1" dt="2017-10-14T20:45:09.735" idx="69">
    <p:pos x="2351" y="566"/>
    <p:text>как-то здесь</p:text>
    <p:extLst>
      <p:ext uri="{C676402C-5697-4E1C-873F-D02D1690AC5C}">
        <p15:threadingInfo xmlns="" xmlns:p15="http://schemas.microsoft.com/office/powerpoint/2012/main" timeZoneBias="-180">
          <p15:parentCm authorId="1" idx="34"/>
        </p15:threadingInfo>
      </p:ext>
    </p:extLst>
  </p:cm>
  <p:cm authorId="1" dt="2017-10-14T20:45:22.038" idx="70">
    <p:pos x="1146" y="1135"/>
    <p:text>ель очень - очень общая</p:text>
    <p:extLst>
      <p:ext uri="{C676402C-5697-4E1C-873F-D02D1690AC5C}">
        <p15:threadingInfo xmlns=""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4T22:33:48.319" idx="93">
    <p:pos x="4916" y="76"/>
    <p:text>привязка к целям или приоритетам и к поселениям - сколько охвачено?</p:text>
    <p:extLst>
      <p:ext uri="{C676402C-5697-4E1C-873F-D02D1690AC5C}">
        <p15:threadingInfo xmlns=""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4T22:30:32.585" idx="91">
    <p:pos x="2448" y="2543"/>
    <p:text>безаботица на защитах идет сложно, не основной, не показывайте её</p:text>
    <p:extLst mod="1">
      <p:ext uri="{C676402C-5697-4E1C-873F-D02D1690AC5C}">
        <p15:threadingInfo xmlns=""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4T22:31:35.599" idx="92">
    <p:pos x="5475" y="23"/>
    <p:text>доходы забыли, производительности и роста производства продукции животноводства и иных видов - нет... спросят точно, почему?</p:text>
    <p:extLst>
      <p:ext uri="{C676402C-5697-4E1C-873F-D02D1690AC5C}">
        <p15:threadingInfo xmlns=""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885F5-AF5F-414B-B440-780517675D1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D1E61D-FF99-41CA-A021-5558239C557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1 400 ед.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68833FC-8F50-4455-909E-DB13D24AB3F2}" type="parTrans" cxnId="{19A31D8B-F425-4A61-B9A4-3BAFC9584FC6}">
      <dgm:prSet/>
      <dgm:spPr/>
      <dgm:t>
        <a:bodyPr/>
        <a:lstStyle/>
        <a:p>
          <a:endParaRPr lang="ru-RU"/>
        </a:p>
      </dgm:t>
    </dgm:pt>
    <dgm:pt modelId="{F9B3986D-D207-4500-B41B-0259CBCFB385}" type="sibTrans" cxnId="{19A31D8B-F425-4A61-B9A4-3BAFC9584FC6}">
      <dgm:prSet/>
      <dgm:spPr/>
      <dgm:t>
        <a:bodyPr/>
        <a:lstStyle/>
        <a:p>
          <a:endParaRPr lang="ru-RU"/>
        </a:p>
      </dgm:t>
    </dgm:pt>
    <dgm:pt modelId="{EB26635F-63E9-487D-8A09-6A123523966A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l" rtl="0"/>
          <a:r>
            <a:rPr lang="ru-RU" sz="1600" b="1" i="0" baseline="0" dirty="0" smtClean="0">
              <a:solidFill>
                <a:srgbClr val="0B2830"/>
              </a:solidFill>
              <a:latin typeface="Times New Roman" pitchFamily="18" charset="0"/>
              <a:cs typeface="Times New Roman" pitchFamily="18" charset="0"/>
            </a:rPr>
            <a:t>Создание</a:t>
          </a:r>
          <a:r>
            <a:rPr lang="ru-RU" sz="1600" b="1" i="0" dirty="0" smtClean="0">
              <a:solidFill>
                <a:srgbClr val="0B2830"/>
              </a:solidFill>
              <a:latin typeface="Times New Roman" pitchFamily="18" charset="0"/>
              <a:cs typeface="Times New Roman" pitchFamily="18" charset="0"/>
            </a:rPr>
            <a:t> новых </a:t>
          </a:r>
          <a:r>
            <a:rPr lang="ru-RU" sz="1600" b="1" i="0" baseline="0" dirty="0" smtClean="0">
              <a:solidFill>
                <a:srgbClr val="0B2830"/>
              </a:solidFill>
              <a:latin typeface="Times New Roman" pitchFamily="18" charset="0"/>
              <a:cs typeface="Times New Roman" pitchFamily="18" charset="0"/>
            </a:rPr>
            <a:t>рабочих мест</a:t>
          </a:r>
          <a:endParaRPr lang="ru-RU" sz="1600" dirty="0">
            <a:solidFill>
              <a:srgbClr val="0B2830"/>
            </a:solidFill>
          </a:endParaRPr>
        </a:p>
      </dgm:t>
    </dgm:pt>
    <dgm:pt modelId="{F7D8EC5E-569B-40F3-863E-E80654A93690}" type="parTrans" cxnId="{C7B78D1C-63AC-4F71-9882-639854BE1710}">
      <dgm:prSet/>
      <dgm:spPr/>
      <dgm:t>
        <a:bodyPr/>
        <a:lstStyle/>
        <a:p>
          <a:endParaRPr lang="ru-RU"/>
        </a:p>
      </dgm:t>
    </dgm:pt>
    <dgm:pt modelId="{2A6E96CE-2704-4CD5-9717-92809C87F01D}" type="sibTrans" cxnId="{C7B78D1C-63AC-4F71-9882-639854BE1710}">
      <dgm:prSet/>
      <dgm:spPr/>
      <dgm:t>
        <a:bodyPr/>
        <a:lstStyle/>
        <a:p>
          <a:endParaRPr lang="ru-RU"/>
        </a:p>
      </dgm:t>
    </dgm:pt>
    <dgm:pt modelId="{F47586F1-4590-4DB3-A156-0285C1CB4C1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 2,9 раза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98F9BA5-ED73-4FA5-9C1D-6935CF45B40F}" type="parTrans" cxnId="{970B2F8E-77B1-403F-82C0-0BFD9A30C9A5}">
      <dgm:prSet/>
      <dgm:spPr/>
      <dgm:t>
        <a:bodyPr/>
        <a:lstStyle/>
        <a:p>
          <a:endParaRPr lang="ru-RU"/>
        </a:p>
      </dgm:t>
    </dgm:pt>
    <dgm:pt modelId="{128AFA2E-5D83-4B4F-BDD2-E8A1661B28C2}" type="sibTrans" cxnId="{970B2F8E-77B1-403F-82C0-0BFD9A30C9A5}">
      <dgm:prSet/>
      <dgm:spPr/>
      <dgm:t>
        <a:bodyPr/>
        <a:lstStyle/>
        <a:p>
          <a:endParaRPr lang="ru-RU"/>
        </a:p>
      </dgm:t>
    </dgm:pt>
    <dgm:pt modelId="{B988801B-5FD4-4E80-90DB-F3B4EA25F71C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ru-RU" sz="1600" b="1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Рост номинальной</a:t>
          </a:r>
          <a:r>
            <a: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среднемесячной </a:t>
          </a:r>
          <a:r>
            <a:rPr lang="ru-RU" sz="1600" b="1" i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заработной платы работников</a:t>
          </a:r>
          <a:endParaRPr lang="ru-RU" sz="1600" b="1" dirty="0">
            <a:solidFill>
              <a:schemeClr val="tx1"/>
            </a:solidFill>
          </a:endParaRPr>
        </a:p>
      </dgm:t>
    </dgm:pt>
    <dgm:pt modelId="{C6B65B06-5465-4D02-9F72-B88CFD6877B6}" type="parTrans" cxnId="{9B495BAD-B276-457A-B5D0-423C4C123573}">
      <dgm:prSet/>
      <dgm:spPr/>
      <dgm:t>
        <a:bodyPr/>
        <a:lstStyle/>
        <a:p>
          <a:endParaRPr lang="ru-RU"/>
        </a:p>
      </dgm:t>
    </dgm:pt>
    <dgm:pt modelId="{08BA8F48-E80C-4F2B-AE46-2923BAAFCB4E}" type="sibTrans" cxnId="{9B495BAD-B276-457A-B5D0-423C4C123573}">
      <dgm:prSet/>
      <dgm:spPr/>
      <dgm:t>
        <a:bodyPr/>
        <a:lstStyle/>
        <a:p>
          <a:endParaRPr lang="ru-RU"/>
        </a:p>
      </dgm:t>
    </dgm:pt>
    <dgm:pt modelId="{D2F58311-5253-408B-AC86-1783E74DEE96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 2,5 раза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31E068C-6BB2-4E74-B352-6AB80DD6CEDF}" type="parTrans" cxnId="{1D359572-9DBE-4213-B7C4-667374DB8E9D}">
      <dgm:prSet/>
      <dgm:spPr/>
      <dgm:t>
        <a:bodyPr/>
        <a:lstStyle/>
        <a:p>
          <a:endParaRPr lang="ru-RU"/>
        </a:p>
      </dgm:t>
    </dgm:pt>
    <dgm:pt modelId="{D15AC059-99CB-4A1D-88AC-1BFE78DBD23D}" type="sibTrans" cxnId="{1D359572-9DBE-4213-B7C4-667374DB8E9D}">
      <dgm:prSet/>
      <dgm:spPr/>
      <dgm:t>
        <a:bodyPr/>
        <a:lstStyle/>
        <a:p>
          <a:endParaRPr lang="ru-RU"/>
        </a:p>
      </dgm:t>
    </dgm:pt>
    <dgm:pt modelId="{2D8DDDB1-2EE4-47BF-87F2-E362B08A7CCE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l" rtl="0"/>
          <a:r>
            <a:rPr lang="ru-RU" sz="1600" b="1" i="0" baseline="0" dirty="0" smtClean="0">
              <a:solidFill>
                <a:srgbClr val="0B2830"/>
              </a:solidFill>
              <a:latin typeface="Times New Roman" pitchFamily="18" charset="0"/>
              <a:cs typeface="Times New Roman" pitchFamily="18" charset="0"/>
            </a:rPr>
            <a:t>Рост оборота розничной торговли</a:t>
          </a:r>
          <a:endParaRPr lang="ru-RU" sz="1600" b="1" i="0" baseline="0" dirty="0">
            <a:solidFill>
              <a:srgbClr val="0B283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5D2C69-C67F-44E2-8FA7-355FB0FC951E}" type="parTrans" cxnId="{00005973-2432-41CF-A18E-A1CDAB7B0367}">
      <dgm:prSet/>
      <dgm:spPr/>
      <dgm:t>
        <a:bodyPr/>
        <a:lstStyle/>
        <a:p>
          <a:endParaRPr lang="ru-RU"/>
        </a:p>
      </dgm:t>
    </dgm:pt>
    <dgm:pt modelId="{FD9B4371-7C43-453A-801B-CD73060AD796}" type="sibTrans" cxnId="{00005973-2432-41CF-A18E-A1CDAB7B0367}">
      <dgm:prSet/>
      <dgm:spPr/>
      <dgm:t>
        <a:bodyPr/>
        <a:lstStyle/>
        <a:p>
          <a:endParaRPr lang="ru-RU"/>
        </a:p>
      </dgm:t>
    </dgm:pt>
    <dgm:pt modelId="{B6B6968A-D923-4665-B0BE-6DD4A88D96AC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 1,4 раза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5B18D92-FBA1-441A-BE76-E32935870FE3}" type="parTrans" cxnId="{3495C963-BE17-4112-B9DE-150FB61D0442}">
      <dgm:prSet/>
      <dgm:spPr/>
      <dgm:t>
        <a:bodyPr/>
        <a:lstStyle/>
        <a:p>
          <a:endParaRPr lang="ru-RU"/>
        </a:p>
      </dgm:t>
    </dgm:pt>
    <dgm:pt modelId="{D65A1200-827E-4B1E-858C-5F36EACD43CC}" type="sibTrans" cxnId="{3495C963-BE17-4112-B9DE-150FB61D0442}">
      <dgm:prSet/>
      <dgm:spPr/>
      <dgm:t>
        <a:bodyPr/>
        <a:lstStyle/>
        <a:p>
          <a:endParaRPr lang="ru-RU"/>
        </a:p>
      </dgm:t>
    </dgm:pt>
    <dgm:pt modelId="{9A45376E-DF92-45CA-AD1F-F5188A2600C6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l" rtl="0"/>
          <a:r>
            <a:rPr lang="ru-RU" sz="1600" b="1" dirty="0" smtClean="0">
              <a:solidFill>
                <a:schemeClr val="tx1"/>
              </a:solidFill>
              <a:effectLst/>
              <a:latin typeface="Times New Roman" pitchFamily="18" charset="0"/>
              <a:ea typeface="Calibri" charset="0"/>
              <a:cs typeface="Times New Roman" pitchFamily="18" charset="0"/>
            </a:rPr>
            <a:t>Рост валовой продукции сельского хозяйства</a:t>
          </a:r>
          <a:endParaRPr lang="ru-RU" sz="1600" dirty="0">
            <a:solidFill>
              <a:schemeClr val="tx1"/>
            </a:solidFill>
          </a:endParaRPr>
        </a:p>
      </dgm:t>
    </dgm:pt>
    <dgm:pt modelId="{E188EED9-566A-4468-BF81-7598595EEF68}" type="parTrans" cxnId="{95AA7C3C-AFCC-493C-A923-85888E628D79}">
      <dgm:prSet/>
      <dgm:spPr/>
      <dgm:t>
        <a:bodyPr/>
        <a:lstStyle/>
        <a:p>
          <a:endParaRPr lang="ru-RU"/>
        </a:p>
      </dgm:t>
    </dgm:pt>
    <dgm:pt modelId="{632A2F69-6FE5-430C-90DC-A55BB698AD69}" type="sibTrans" cxnId="{95AA7C3C-AFCC-493C-A923-85888E628D79}">
      <dgm:prSet/>
      <dgm:spPr/>
      <dgm:t>
        <a:bodyPr/>
        <a:lstStyle/>
        <a:p>
          <a:endParaRPr lang="ru-RU"/>
        </a:p>
      </dgm:t>
    </dgm:pt>
    <dgm:pt modelId="{3F5D2775-62B0-4251-95FC-E8AEFD2174C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 1,6 раза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50B431E-D395-4B93-A7B9-B6812D3FA691}" type="parTrans" cxnId="{495AFBDE-589F-46F2-8594-C29463276C80}">
      <dgm:prSet/>
      <dgm:spPr/>
      <dgm:t>
        <a:bodyPr/>
        <a:lstStyle/>
        <a:p>
          <a:endParaRPr lang="ru-RU"/>
        </a:p>
      </dgm:t>
    </dgm:pt>
    <dgm:pt modelId="{C4F2A656-754F-4FD5-B42A-14C64AE08D60}" type="sibTrans" cxnId="{495AFBDE-589F-46F2-8594-C29463276C80}">
      <dgm:prSet/>
      <dgm:spPr/>
      <dgm:t>
        <a:bodyPr/>
        <a:lstStyle/>
        <a:p>
          <a:endParaRPr lang="ru-RU"/>
        </a:p>
      </dgm:t>
    </dgm:pt>
    <dgm:pt modelId="{05C03BBF-A329-4DDD-A13F-6CA7540C9D1D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l" rtl="0"/>
          <a:r>
            <a: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Рост объёма отгруженных товаров промышленного производства</a:t>
          </a:r>
          <a:endParaRPr lang="ru-RU" sz="1600" dirty="0">
            <a:solidFill>
              <a:schemeClr val="tx1"/>
            </a:solidFill>
          </a:endParaRPr>
        </a:p>
      </dgm:t>
    </dgm:pt>
    <dgm:pt modelId="{F85B65E8-F337-46DE-BC5A-A5BC1BC4B701}" type="parTrans" cxnId="{2F8EC874-5F4A-4304-BB1A-B5D2010DC83F}">
      <dgm:prSet/>
      <dgm:spPr/>
      <dgm:t>
        <a:bodyPr/>
        <a:lstStyle/>
        <a:p>
          <a:endParaRPr lang="ru-RU"/>
        </a:p>
      </dgm:t>
    </dgm:pt>
    <dgm:pt modelId="{2D21E10B-2491-476E-846A-C65819D7C81E}" type="sibTrans" cxnId="{2F8EC874-5F4A-4304-BB1A-B5D2010DC83F}">
      <dgm:prSet/>
      <dgm:spPr/>
      <dgm:t>
        <a:bodyPr/>
        <a:lstStyle/>
        <a:p>
          <a:endParaRPr lang="ru-RU"/>
        </a:p>
      </dgm:t>
    </dgm:pt>
    <dgm:pt modelId="{A2B2E660-A0EA-4E41-8B19-38ADBA6DE3F3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 1,8 раз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42CAC18-F3CF-48F5-A0D6-C7C51FED636C}" type="parTrans" cxnId="{9191E8C4-838D-4B26-9C8D-BA10031FF6E4}">
      <dgm:prSet/>
      <dgm:spPr/>
      <dgm:t>
        <a:bodyPr/>
        <a:lstStyle/>
        <a:p>
          <a:endParaRPr lang="ru-RU"/>
        </a:p>
      </dgm:t>
    </dgm:pt>
    <dgm:pt modelId="{2F7D6B6A-F9D3-4B73-9F31-B07384E92BFF}" type="sibTrans" cxnId="{9191E8C4-838D-4B26-9C8D-BA10031FF6E4}">
      <dgm:prSet/>
      <dgm:spPr/>
      <dgm:t>
        <a:bodyPr/>
        <a:lstStyle/>
        <a:p>
          <a:endParaRPr lang="ru-RU"/>
        </a:p>
      </dgm:t>
    </dgm:pt>
    <dgm:pt modelId="{71C8798F-D2F6-4766-BB91-152B637B2B68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l" rtl="0"/>
          <a:r>
            <a:rPr lang="ru-RU" sz="1600" b="1" i="0" baseline="0" dirty="0" smtClean="0">
              <a:solidFill>
                <a:srgbClr val="0B2830"/>
              </a:solidFill>
              <a:latin typeface="Times New Roman" pitchFamily="18" charset="0"/>
              <a:cs typeface="Times New Roman" pitchFamily="18" charset="0"/>
            </a:rPr>
            <a:t>Рост инвестиций в основной капитал</a:t>
          </a:r>
          <a:endParaRPr lang="ru-RU" sz="1600" dirty="0">
            <a:solidFill>
              <a:srgbClr val="0B2830"/>
            </a:solidFill>
          </a:endParaRPr>
        </a:p>
      </dgm:t>
    </dgm:pt>
    <dgm:pt modelId="{4FBF1CD0-3EFC-4118-A35E-E38AD490DCD7}" type="parTrans" cxnId="{AA9F2F2D-0D76-4E10-9B7C-7F45359EB2F2}">
      <dgm:prSet/>
      <dgm:spPr/>
      <dgm:t>
        <a:bodyPr/>
        <a:lstStyle/>
        <a:p>
          <a:endParaRPr lang="ru-RU"/>
        </a:p>
      </dgm:t>
    </dgm:pt>
    <dgm:pt modelId="{0619CFAE-31F4-46C9-8660-ABD3926597AA}" type="sibTrans" cxnId="{AA9F2F2D-0D76-4E10-9B7C-7F45359EB2F2}">
      <dgm:prSet/>
      <dgm:spPr/>
      <dgm:t>
        <a:bodyPr/>
        <a:lstStyle/>
        <a:p>
          <a:endParaRPr lang="ru-RU"/>
        </a:p>
      </dgm:t>
    </dgm:pt>
    <dgm:pt modelId="{2C5EBB20-5145-4423-A83B-9F8CBAD5E90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не менее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85 %: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80117EA-28ED-4969-8716-1BEDE8711CCF}" type="parTrans" cxnId="{1ABDBABA-87A4-4391-82D5-DE6C914FDB16}">
      <dgm:prSet/>
      <dgm:spPr/>
      <dgm:t>
        <a:bodyPr/>
        <a:lstStyle/>
        <a:p>
          <a:endParaRPr lang="ru-RU"/>
        </a:p>
      </dgm:t>
    </dgm:pt>
    <dgm:pt modelId="{0D52C64C-174A-4800-B194-7EF5D5379DCF}" type="sibTrans" cxnId="{1ABDBABA-87A4-4391-82D5-DE6C914FDB16}">
      <dgm:prSet/>
      <dgm:spPr/>
      <dgm:t>
        <a:bodyPr/>
        <a:lstStyle/>
        <a:p>
          <a:endParaRPr lang="ru-RU"/>
        </a:p>
      </dgm:t>
    </dgm:pt>
    <dgm:pt modelId="{70F15D6F-98C0-4F60-8562-054F9F5CA337}" type="pres">
      <dgm:prSet presAssocID="{E99885F5-AF5F-414B-B440-780517675D1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C252BC-D182-4831-9AA4-974402E9A394}" type="pres">
      <dgm:prSet presAssocID="{40D1E61D-FF99-41CA-A021-5558239C5572}" presName="horFlow" presStyleCnt="0"/>
      <dgm:spPr/>
    </dgm:pt>
    <dgm:pt modelId="{2103765E-64F1-4D5E-9A85-FC78AB8113D4}" type="pres">
      <dgm:prSet presAssocID="{40D1E61D-FF99-41CA-A021-5558239C5572}" presName="bigChev" presStyleLbl="node1" presStyleIdx="0" presStyleCnt="7" custScaleX="128051" custLinFactNeighborX="-1230" custLinFactNeighborY="-4679"/>
      <dgm:spPr/>
      <dgm:t>
        <a:bodyPr/>
        <a:lstStyle/>
        <a:p>
          <a:endParaRPr lang="ru-RU"/>
        </a:p>
      </dgm:t>
    </dgm:pt>
    <dgm:pt modelId="{EB2AF725-22AE-4DDC-A363-1168B67748CA}" type="pres">
      <dgm:prSet presAssocID="{F7D8EC5E-569B-40F3-863E-E80654A93690}" presName="parTrans" presStyleCnt="0"/>
      <dgm:spPr/>
    </dgm:pt>
    <dgm:pt modelId="{F9F1D5F1-6C54-4D12-B876-B8A63ED32E36}" type="pres">
      <dgm:prSet presAssocID="{EB26635F-63E9-487D-8A09-6A123523966A}" presName="node" presStyleLbl="alignAccFollowNode1" presStyleIdx="0" presStyleCnt="6" custScaleX="595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D260A-CEFC-425D-9D49-9698D4D32852}" type="pres">
      <dgm:prSet presAssocID="{40D1E61D-FF99-41CA-A021-5558239C5572}" presName="vSp" presStyleCnt="0"/>
      <dgm:spPr/>
    </dgm:pt>
    <dgm:pt modelId="{24AEBB5C-D7BA-481F-8F8E-DBF20B08F7C7}" type="pres">
      <dgm:prSet presAssocID="{F47586F1-4590-4DB3-A156-0285C1CB4C1B}" presName="horFlow" presStyleCnt="0"/>
      <dgm:spPr/>
    </dgm:pt>
    <dgm:pt modelId="{346BA413-E86B-4F70-976D-E80BBB62F7B7}" type="pres">
      <dgm:prSet presAssocID="{F47586F1-4590-4DB3-A156-0285C1CB4C1B}" presName="bigChev" presStyleLbl="node1" presStyleIdx="1" presStyleCnt="7" custScaleX="128051" custLinFactNeighborX="-1230" custLinFactNeighborY="-4679"/>
      <dgm:spPr/>
      <dgm:t>
        <a:bodyPr/>
        <a:lstStyle/>
        <a:p>
          <a:endParaRPr lang="ru-RU"/>
        </a:p>
      </dgm:t>
    </dgm:pt>
    <dgm:pt modelId="{90EF452B-E458-4059-9C3F-DDF127B721F6}" type="pres">
      <dgm:prSet presAssocID="{C6B65B06-5465-4D02-9F72-B88CFD6877B6}" presName="parTrans" presStyleCnt="0"/>
      <dgm:spPr/>
    </dgm:pt>
    <dgm:pt modelId="{2B82270C-67E7-4B85-9E63-AEC8F922E63A}" type="pres">
      <dgm:prSet presAssocID="{B988801B-5FD4-4E80-90DB-F3B4EA25F71C}" presName="node" presStyleLbl="alignAccFollowNode1" presStyleIdx="1" presStyleCnt="6" custScaleX="595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AB6EE-4888-4EB6-A1EE-744A8E6F3A78}" type="pres">
      <dgm:prSet presAssocID="{F47586F1-4590-4DB3-A156-0285C1CB4C1B}" presName="vSp" presStyleCnt="0"/>
      <dgm:spPr/>
    </dgm:pt>
    <dgm:pt modelId="{0C34187D-9EAC-4870-9A4D-67165D58D326}" type="pres">
      <dgm:prSet presAssocID="{D2F58311-5253-408B-AC86-1783E74DEE96}" presName="horFlow" presStyleCnt="0"/>
      <dgm:spPr/>
    </dgm:pt>
    <dgm:pt modelId="{4CAB4817-EBE9-442D-A34E-C8D7A5018817}" type="pres">
      <dgm:prSet presAssocID="{D2F58311-5253-408B-AC86-1783E74DEE96}" presName="bigChev" presStyleLbl="node1" presStyleIdx="2" presStyleCnt="7" custScaleX="128051" custLinFactNeighborX="-1230" custLinFactNeighborY="-4679"/>
      <dgm:spPr/>
      <dgm:t>
        <a:bodyPr/>
        <a:lstStyle/>
        <a:p>
          <a:endParaRPr lang="ru-RU"/>
        </a:p>
      </dgm:t>
    </dgm:pt>
    <dgm:pt modelId="{9D82C4F7-6EB0-4514-8403-FCF04F09B700}" type="pres">
      <dgm:prSet presAssocID="{1D5D2C69-C67F-44E2-8FA7-355FB0FC951E}" presName="parTrans" presStyleCnt="0"/>
      <dgm:spPr/>
    </dgm:pt>
    <dgm:pt modelId="{6CCDC7A8-66BA-499E-8855-453923B09416}" type="pres">
      <dgm:prSet presAssocID="{2D8DDDB1-2EE4-47BF-87F2-E362B08A7CCE}" presName="node" presStyleLbl="alignAccFollowNode1" presStyleIdx="2" presStyleCnt="6" custScaleX="595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E84C5-937A-4431-9C46-8F52C07D66F0}" type="pres">
      <dgm:prSet presAssocID="{D2F58311-5253-408B-AC86-1783E74DEE96}" presName="vSp" presStyleCnt="0"/>
      <dgm:spPr/>
    </dgm:pt>
    <dgm:pt modelId="{38D802C9-2B9C-4EDF-A9C1-A469D90A8525}" type="pres">
      <dgm:prSet presAssocID="{A2B2E660-A0EA-4E41-8B19-38ADBA6DE3F3}" presName="horFlow" presStyleCnt="0"/>
      <dgm:spPr/>
    </dgm:pt>
    <dgm:pt modelId="{7239BC85-FA62-47EC-892D-A1CD9AA83EE7}" type="pres">
      <dgm:prSet presAssocID="{A2B2E660-A0EA-4E41-8B19-38ADBA6DE3F3}" presName="bigChev" presStyleLbl="node1" presStyleIdx="3" presStyleCnt="7" custScaleX="128051" custLinFactNeighborX="-1230" custLinFactNeighborY="-4679"/>
      <dgm:spPr/>
      <dgm:t>
        <a:bodyPr/>
        <a:lstStyle/>
        <a:p>
          <a:endParaRPr lang="ru-RU"/>
        </a:p>
      </dgm:t>
    </dgm:pt>
    <dgm:pt modelId="{230E6511-9399-4DF5-A1DF-CBC1627DDBCB}" type="pres">
      <dgm:prSet presAssocID="{4FBF1CD0-3EFC-4118-A35E-E38AD490DCD7}" presName="parTrans" presStyleCnt="0"/>
      <dgm:spPr/>
    </dgm:pt>
    <dgm:pt modelId="{826D697C-AE5E-404E-AD32-EEC02480A3BA}" type="pres">
      <dgm:prSet presAssocID="{71C8798F-D2F6-4766-BB91-152B637B2B68}" presName="node" presStyleLbl="alignAccFollowNode1" presStyleIdx="3" presStyleCnt="6" custScaleX="595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5C09C-D91B-4B99-B639-5215B3C0BFEB}" type="pres">
      <dgm:prSet presAssocID="{A2B2E660-A0EA-4E41-8B19-38ADBA6DE3F3}" presName="vSp" presStyleCnt="0"/>
      <dgm:spPr/>
    </dgm:pt>
    <dgm:pt modelId="{37875CAB-F94C-4FCB-885A-EDE2DDF53196}" type="pres">
      <dgm:prSet presAssocID="{3F5D2775-62B0-4251-95FC-E8AEFD2174CB}" presName="horFlow" presStyleCnt="0"/>
      <dgm:spPr/>
    </dgm:pt>
    <dgm:pt modelId="{F0B28917-0546-4E9F-A3B3-0E9A5281ABC5}" type="pres">
      <dgm:prSet presAssocID="{3F5D2775-62B0-4251-95FC-E8AEFD2174CB}" presName="bigChev" presStyleLbl="node1" presStyleIdx="4" presStyleCnt="7" custScaleX="128051" custLinFactNeighborX="-1230" custLinFactNeighborY="-4679"/>
      <dgm:spPr/>
      <dgm:t>
        <a:bodyPr/>
        <a:lstStyle/>
        <a:p>
          <a:endParaRPr lang="ru-RU"/>
        </a:p>
      </dgm:t>
    </dgm:pt>
    <dgm:pt modelId="{D560BC71-833E-43CB-A8DA-97F618BC754D}" type="pres">
      <dgm:prSet presAssocID="{F85B65E8-F337-46DE-BC5A-A5BC1BC4B701}" presName="parTrans" presStyleCnt="0"/>
      <dgm:spPr/>
    </dgm:pt>
    <dgm:pt modelId="{1F273B2C-AE6F-484D-91B4-5EE6D3B9BC7D}" type="pres">
      <dgm:prSet presAssocID="{05C03BBF-A329-4DDD-A13F-6CA7540C9D1D}" presName="node" presStyleLbl="alignAccFollowNode1" presStyleIdx="4" presStyleCnt="6" custScaleX="595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8C40B-334B-4613-B506-A7516EAE766D}" type="pres">
      <dgm:prSet presAssocID="{3F5D2775-62B0-4251-95FC-E8AEFD2174CB}" presName="vSp" presStyleCnt="0"/>
      <dgm:spPr/>
    </dgm:pt>
    <dgm:pt modelId="{D4157F96-9347-4DBA-B7E5-9B10A7EA3C65}" type="pres">
      <dgm:prSet presAssocID="{B6B6968A-D923-4665-B0BE-6DD4A88D96AC}" presName="horFlow" presStyleCnt="0"/>
      <dgm:spPr/>
    </dgm:pt>
    <dgm:pt modelId="{B40EFDF7-20C7-4A35-9206-8264001C3BC4}" type="pres">
      <dgm:prSet presAssocID="{B6B6968A-D923-4665-B0BE-6DD4A88D96AC}" presName="bigChev" presStyleLbl="node1" presStyleIdx="5" presStyleCnt="7" custScaleX="128051" custLinFactNeighborX="-1230" custLinFactNeighborY="-4679"/>
      <dgm:spPr/>
      <dgm:t>
        <a:bodyPr/>
        <a:lstStyle/>
        <a:p>
          <a:endParaRPr lang="ru-RU"/>
        </a:p>
      </dgm:t>
    </dgm:pt>
    <dgm:pt modelId="{F8980A69-AC76-47FC-8FE0-693D38D7CB70}" type="pres">
      <dgm:prSet presAssocID="{E188EED9-566A-4468-BF81-7598595EEF68}" presName="parTrans" presStyleCnt="0"/>
      <dgm:spPr/>
    </dgm:pt>
    <dgm:pt modelId="{25172D79-2989-4EA6-A0E5-B06CE56385E9}" type="pres">
      <dgm:prSet presAssocID="{9A45376E-DF92-45CA-AD1F-F5188A2600C6}" presName="node" presStyleLbl="alignAccFollowNode1" presStyleIdx="5" presStyleCnt="6" custScaleX="595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580A7-4736-4EC2-A6AB-9EFFD611ECD4}" type="pres">
      <dgm:prSet presAssocID="{B6B6968A-D923-4665-B0BE-6DD4A88D96AC}" presName="vSp" presStyleCnt="0"/>
      <dgm:spPr/>
    </dgm:pt>
    <dgm:pt modelId="{90583742-0174-4609-84C6-32364E9B96A4}" type="pres">
      <dgm:prSet presAssocID="{2C5EBB20-5145-4423-A83B-9F8CBAD5E900}" presName="horFlow" presStyleCnt="0"/>
      <dgm:spPr/>
    </dgm:pt>
    <dgm:pt modelId="{B4E88A85-5841-4418-8146-EEDB9F15CC13}" type="pres">
      <dgm:prSet presAssocID="{2C5EBB20-5145-4423-A83B-9F8CBAD5E900}" presName="bigChev" presStyleLbl="node1" presStyleIdx="6" presStyleCnt="7" custScaleX="118229"/>
      <dgm:spPr/>
      <dgm:t>
        <a:bodyPr/>
        <a:lstStyle/>
        <a:p>
          <a:endParaRPr lang="ru-RU"/>
        </a:p>
      </dgm:t>
    </dgm:pt>
  </dgm:ptLst>
  <dgm:cxnLst>
    <dgm:cxn modelId="{C7B78D1C-63AC-4F71-9882-639854BE1710}" srcId="{40D1E61D-FF99-41CA-A021-5558239C5572}" destId="{EB26635F-63E9-487D-8A09-6A123523966A}" srcOrd="0" destOrd="0" parTransId="{F7D8EC5E-569B-40F3-863E-E80654A93690}" sibTransId="{2A6E96CE-2704-4CD5-9717-92809C87F01D}"/>
    <dgm:cxn modelId="{9191E8C4-838D-4B26-9C8D-BA10031FF6E4}" srcId="{E99885F5-AF5F-414B-B440-780517675D19}" destId="{A2B2E660-A0EA-4E41-8B19-38ADBA6DE3F3}" srcOrd="3" destOrd="0" parTransId="{A42CAC18-F3CF-48F5-A0D6-C7C51FED636C}" sibTransId="{2F7D6B6A-F9D3-4B73-9F31-B07384E92BFF}"/>
    <dgm:cxn modelId="{19A31D8B-F425-4A61-B9A4-3BAFC9584FC6}" srcId="{E99885F5-AF5F-414B-B440-780517675D19}" destId="{40D1E61D-FF99-41CA-A021-5558239C5572}" srcOrd="0" destOrd="0" parTransId="{068833FC-8F50-4455-909E-DB13D24AB3F2}" sibTransId="{F9B3986D-D207-4500-B41B-0259CBCFB385}"/>
    <dgm:cxn modelId="{A9529DA0-03E4-45CE-8F65-58B8893BEAA7}" type="presOf" srcId="{A2B2E660-A0EA-4E41-8B19-38ADBA6DE3F3}" destId="{7239BC85-FA62-47EC-892D-A1CD9AA83EE7}" srcOrd="0" destOrd="0" presId="urn:microsoft.com/office/officeart/2005/8/layout/lProcess3"/>
    <dgm:cxn modelId="{71BAE4DF-A2A3-4393-BBC9-CCD52488052B}" type="presOf" srcId="{B6B6968A-D923-4665-B0BE-6DD4A88D96AC}" destId="{B40EFDF7-20C7-4A35-9206-8264001C3BC4}" srcOrd="0" destOrd="0" presId="urn:microsoft.com/office/officeart/2005/8/layout/lProcess3"/>
    <dgm:cxn modelId="{00005973-2432-41CF-A18E-A1CDAB7B0367}" srcId="{D2F58311-5253-408B-AC86-1783E74DEE96}" destId="{2D8DDDB1-2EE4-47BF-87F2-E362B08A7CCE}" srcOrd="0" destOrd="0" parTransId="{1D5D2C69-C67F-44E2-8FA7-355FB0FC951E}" sibTransId="{FD9B4371-7C43-453A-801B-CD73060AD796}"/>
    <dgm:cxn modelId="{9AFBA9E8-1960-4A0D-9599-F4F4D1DE9193}" type="presOf" srcId="{05C03BBF-A329-4DDD-A13F-6CA7540C9D1D}" destId="{1F273B2C-AE6F-484D-91B4-5EE6D3B9BC7D}" srcOrd="0" destOrd="0" presId="urn:microsoft.com/office/officeart/2005/8/layout/lProcess3"/>
    <dgm:cxn modelId="{501C049B-2373-4787-A83B-E07A748A9168}" type="presOf" srcId="{EB26635F-63E9-487D-8A09-6A123523966A}" destId="{F9F1D5F1-6C54-4D12-B876-B8A63ED32E36}" srcOrd="0" destOrd="0" presId="urn:microsoft.com/office/officeart/2005/8/layout/lProcess3"/>
    <dgm:cxn modelId="{B8890C85-8B98-4A91-A9BC-2C9CFD259970}" type="presOf" srcId="{3F5D2775-62B0-4251-95FC-E8AEFD2174CB}" destId="{F0B28917-0546-4E9F-A3B3-0E9A5281ABC5}" srcOrd="0" destOrd="0" presId="urn:microsoft.com/office/officeart/2005/8/layout/lProcess3"/>
    <dgm:cxn modelId="{88316D91-E121-4CD4-BB49-6007EF225F51}" type="presOf" srcId="{B988801B-5FD4-4E80-90DB-F3B4EA25F71C}" destId="{2B82270C-67E7-4B85-9E63-AEC8F922E63A}" srcOrd="0" destOrd="0" presId="urn:microsoft.com/office/officeart/2005/8/layout/lProcess3"/>
    <dgm:cxn modelId="{495AFBDE-589F-46F2-8594-C29463276C80}" srcId="{E99885F5-AF5F-414B-B440-780517675D19}" destId="{3F5D2775-62B0-4251-95FC-E8AEFD2174CB}" srcOrd="4" destOrd="0" parTransId="{550B431E-D395-4B93-A7B9-B6812D3FA691}" sibTransId="{C4F2A656-754F-4FD5-B42A-14C64AE08D60}"/>
    <dgm:cxn modelId="{2F8EC874-5F4A-4304-BB1A-B5D2010DC83F}" srcId="{3F5D2775-62B0-4251-95FC-E8AEFD2174CB}" destId="{05C03BBF-A329-4DDD-A13F-6CA7540C9D1D}" srcOrd="0" destOrd="0" parTransId="{F85B65E8-F337-46DE-BC5A-A5BC1BC4B701}" sibTransId="{2D21E10B-2491-476E-846A-C65819D7C81E}"/>
    <dgm:cxn modelId="{5BAB925F-1633-47F2-AC20-DB17A13CD165}" type="presOf" srcId="{E99885F5-AF5F-414B-B440-780517675D19}" destId="{70F15D6F-98C0-4F60-8562-054F9F5CA337}" srcOrd="0" destOrd="0" presId="urn:microsoft.com/office/officeart/2005/8/layout/lProcess3"/>
    <dgm:cxn modelId="{FC5F40BB-E0B5-4C89-92CB-E2FE091F8DA0}" type="presOf" srcId="{40D1E61D-FF99-41CA-A021-5558239C5572}" destId="{2103765E-64F1-4D5E-9A85-FC78AB8113D4}" srcOrd="0" destOrd="0" presId="urn:microsoft.com/office/officeart/2005/8/layout/lProcess3"/>
    <dgm:cxn modelId="{799A1309-D39A-46EA-B2A7-F3943F2C7115}" type="presOf" srcId="{2D8DDDB1-2EE4-47BF-87F2-E362B08A7CCE}" destId="{6CCDC7A8-66BA-499E-8855-453923B09416}" srcOrd="0" destOrd="0" presId="urn:microsoft.com/office/officeart/2005/8/layout/lProcess3"/>
    <dgm:cxn modelId="{970B2F8E-77B1-403F-82C0-0BFD9A30C9A5}" srcId="{E99885F5-AF5F-414B-B440-780517675D19}" destId="{F47586F1-4590-4DB3-A156-0285C1CB4C1B}" srcOrd="1" destOrd="0" parTransId="{698F9BA5-ED73-4FA5-9C1D-6935CF45B40F}" sibTransId="{128AFA2E-5D83-4B4F-BDD2-E8A1661B28C2}"/>
    <dgm:cxn modelId="{BB8EB0F8-71BE-4B51-85CD-F578FE5EFF1D}" type="presOf" srcId="{D2F58311-5253-408B-AC86-1783E74DEE96}" destId="{4CAB4817-EBE9-442D-A34E-C8D7A5018817}" srcOrd="0" destOrd="0" presId="urn:microsoft.com/office/officeart/2005/8/layout/lProcess3"/>
    <dgm:cxn modelId="{AA9F2F2D-0D76-4E10-9B7C-7F45359EB2F2}" srcId="{A2B2E660-A0EA-4E41-8B19-38ADBA6DE3F3}" destId="{71C8798F-D2F6-4766-BB91-152B637B2B68}" srcOrd="0" destOrd="0" parTransId="{4FBF1CD0-3EFC-4118-A35E-E38AD490DCD7}" sibTransId="{0619CFAE-31F4-46C9-8660-ABD3926597AA}"/>
    <dgm:cxn modelId="{6273966F-DE23-4769-9B27-56A540DA00F8}" type="presOf" srcId="{71C8798F-D2F6-4766-BB91-152B637B2B68}" destId="{826D697C-AE5E-404E-AD32-EEC02480A3BA}" srcOrd="0" destOrd="0" presId="urn:microsoft.com/office/officeart/2005/8/layout/lProcess3"/>
    <dgm:cxn modelId="{9B1F39F2-1B61-4DB6-AAD4-CC2077FF1A55}" type="presOf" srcId="{2C5EBB20-5145-4423-A83B-9F8CBAD5E900}" destId="{B4E88A85-5841-4418-8146-EEDB9F15CC13}" srcOrd="0" destOrd="0" presId="urn:microsoft.com/office/officeart/2005/8/layout/lProcess3"/>
    <dgm:cxn modelId="{9B495BAD-B276-457A-B5D0-423C4C123573}" srcId="{F47586F1-4590-4DB3-A156-0285C1CB4C1B}" destId="{B988801B-5FD4-4E80-90DB-F3B4EA25F71C}" srcOrd="0" destOrd="0" parTransId="{C6B65B06-5465-4D02-9F72-B88CFD6877B6}" sibTransId="{08BA8F48-E80C-4F2B-AE46-2923BAAFCB4E}"/>
    <dgm:cxn modelId="{F4842DA3-6DEC-4039-B5FF-F1B5B98EAC96}" type="presOf" srcId="{9A45376E-DF92-45CA-AD1F-F5188A2600C6}" destId="{25172D79-2989-4EA6-A0E5-B06CE56385E9}" srcOrd="0" destOrd="0" presId="urn:microsoft.com/office/officeart/2005/8/layout/lProcess3"/>
    <dgm:cxn modelId="{E6A62213-D5D2-4E8B-B15E-7F6EDAEB9870}" type="presOf" srcId="{F47586F1-4590-4DB3-A156-0285C1CB4C1B}" destId="{346BA413-E86B-4F70-976D-E80BBB62F7B7}" srcOrd="0" destOrd="0" presId="urn:microsoft.com/office/officeart/2005/8/layout/lProcess3"/>
    <dgm:cxn modelId="{3495C963-BE17-4112-B9DE-150FB61D0442}" srcId="{E99885F5-AF5F-414B-B440-780517675D19}" destId="{B6B6968A-D923-4665-B0BE-6DD4A88D96AC}" srcOrd="5" destOrd="0" parTransId="{D5B18D92-FBA1-441A-BE76-E32935870FE3}" sibTransId="{D65A1200-827E-4B1E-858C-5F36EACD43CC}"/>
    <dgm:cxn modelId="{1D359572-9DBE-4213-B7C4-667374DB8E9D}" srcId="{E99885F5-AF5F-414B-B440-780517675D19}" destId="{D2F58311-5253-408B-AC86-1783E74DEE96}" srcOrd="2" destOrd="0" parTransId="{D31E068C-6BB2-4E74-B352-6AB80DD6CEDF}" sibTransId="{D15AC059-99CB-4A1D-88AC-1BFE78DBD23D}"/>
    <dgm:cxn modelId="{1ABDBABA-87A4-4391-82D5-DE6C914FDB16}" srcId="{E99885F5-AF5F-414B-B440-780517675D19}" destId="{2C5EBB20-5145-4423-A83B-9F8CBAD5E900}" srcOrd="6" destOrd="0" parTransId="{580117EA-28ED-4969-8716-1BEDE8711CCF}" sibTransId="{0D52C64C-174A-4800-B194-7EF5D5379DCF}"/>
    <dgm:cxn modelId="{95AA7C3C-AFCC-493C-A923-85888E628D79}" srcId="{B6B6968A-D923-4665-B0BE-6DD4A88D96AC}" destId="{9A45376E-DF92-45CA-AD1F-F5188A2600C6}" srcOrd="0" destOrd="0" parTransId="{E188EED9-566A-4468-BF81-7598595EEF68}" sibTransId="{632A2F69-6FE5-430C-90DC-A55BB698AD69}"/>
    <dgm:cxn modelId="{CB7EC7EF-6954-4CC0-8176-EAFD632C8276}" type="presParOf" srcId="{70F15D6F-98C0-4F60-8562-054F9F5CA337}" destId="{C3C252BC-D182-4831-9AA4-974402E9A394}" srcOrd="0" destOrd="0" presId="urn:microsoft.com/office/officeart/2005/8/layout/lProcess3"/>
    <dgm:cxn modelId="{CE3BFBBA-2980-4313-8039-517CEEE41C66}" type="presParOf" srcId="{C3C252BC-D182-4831-9AA4-974402E9A394}" destId="{2103765E-64F1-4D5E-9A85-FC78AB8113D4}" srcOrd="0" destOrd="0" presId="urn:microsoft.com/office/officeart/2005/8/layout/lProcess3"/>
    <dgm:cxn modelId="{D91EBEC2-CD74-4001-A662-0937A778AFFF}" type="presParOf" srcId="{C3C252BC-D182-4831-9AA4-974402E9A394}" destId="{EB2AF725-22AE-4DDC-A363-1168B67748CA}" srcOrd="1" destOrd="0" presId="urn:microsoft.com/office/officeart/2005/8/layout/lProcess3"/>
    <dgm:cxn modelId="{77FFD33B-D4AF-4711-A400-B1C0823C45FB}" type="presParOf" srcId="{C3C252BC-D182-4831-9AA4-974402E9A394}" destId="{F9F1D5F1-6C54-4D12-B876-B8A63ED32E36}" srcOrd="2" destOrd="0" presId="urn:microsoft.com/office/officeart/2005/8/layout/lProcess3"/>
    <dgm:cxn modelId="{3AA15090-19EF-46B2-A46F-587A3E82FBBA}" type="presParOf" srcId="{70F15D6F-98C0-4F60-8562-054F9F5CA337}" destId="{9DBD260A-CEFC-425D-9D49-9698D4D32852}" srcOrd="1" destOrd="0" presId="urn:microsoft.com/office/officeart/2005/8/layout/lProcess3"/>
    <dgm:cxn modelId="{639A9C0E-D911-4B4A-9D8F-3FEA7747BF6C}" type="presParOf" srcId="{70F15D6F-98C0-4F60-8562-054F9F5CA337}" destId="{24AEBB5C-D7BA-481F-8F8E-DBF20B08F7C7}" srcOrd="2" destOrd="0" presId="urn:microsoft.com/office/officeart/2005/8/layout/lProcess3"/>
    <dgm:cxn modelId="{EF81EBC3-9A33-4335-96B6-F1DC695565A4}" type="presParOf" srcId="{24AEBB5C-D7BA-481F-8F8E-DBF20B08F7C7}" destId="{346BA413-E86B-4F70-976D-E80BBB62F7B7}" srcOrd="0" destOrd="0" presId="urn:microsoft.com/office/officeart/2005/8/layout/lProcess3"/>
    <dgm:cxn modelId="{580890F0-A7D5-4E78-8313-DC05D36F7DB9}" type="presParOf" srcId="{24AEBB5C-D7BA-481F-8F8E-DBF20B08F7C7}" destId="{90EF452B-E458-4059-9C3F-DDF127B721F6}" srcOrd="1" destOrd="0" presId="urn:microsoft.com/office/officeart/2005/8/layout/lProcess3"/>
    <dgm:cxn modelId="{F2437FC0-83DE-4333-860B-61A64D734FD6}" type="presParOf" srcId="{24AEBB5C-D7BA-481F-8F8E-DBF20B08F7C7}" destId="{2B82270C-67E7-4B85-9E63-AEC8F922E63A}" srcOrd="2" destOrd="0" presId="urn:microsoft.com/office/officeart/2005/8/layout/lProcess3"/>
    <dgm:cxn modelId="{086A3787-C321-4609-8CEF-151E95233A4A}" type="presParOf" srcId="{70F15D6F-98C0-4F60-8562-054F9F5CA337}" destId="{B52AB6EE-4888-4EB6-A1EE-744A8E6F3A78}" srcOrd="3" destOrd="0" presId="urn:microsoft.com/office/officeart/2005/8/layout/lProcess3"/>
    <dgm:cxn modelId="{87A4F2FD-47F6-46AC-A526-12B964B17B91}" type="presParOf" srcId="{70F15D6F-98C0-4F60-8562-054F9F5CA337}" destId="{0C34187D-9EAC-4870-9A4D-67165D58D326}" srcOrd="4" destOrd="0" presId="urn:microsoft.com/office/officeart/2005/8/layout/lProcess3"/>
    <dgm:cxn modelId="{DC16D0E1-79D0-42A1-B67C-8A3724E938DF}" type="presParOf" srcId="{0C34187D-9EAC-4870-9A4D-67165D58D326}" destId="{4CAB4817-EBE9-442D-A34E-C8D7A5018817}" srcOrd="0" destOrd="0" presId="urn:microsoft.com/office/officeart/2005/8/layout/lProcess3"/>
    <dgm:cxn modelId="{ABA58893-9A34-4399-9EB1-3ECC4B7CF589}" type="presParOf" srcId="{0C34187D-9EAC-4870-9A4D-67165D58D326}" destId="{9D82C4F7-6EB0-4514-8403-FCF04F09B700}" srcOrd="1" destOrd="0" presId="urn:microsoft.com/office/officeart/2005/8/layout/lProcess3"/>
    <dgm:cxn modelId="{F78C0AAC-DF2A-4A35-B53B-561B3761540E}" type="presParOf" srcId="{0C34187D-9EAC-4870-9A4D-67165D58D326}" destId="{6CCDC7A8-66BA-499E-8855-453923B09416}" srcOrd="2" destOrd="0" presId="urn:microsoft.com/office/officeart/2005/8/layout/lProcess3"/>
    <dgm:cxn modelId="{C10A2449-9CF7-488C-93B6-EA11B6E09BB7}" type="presParOf" srcId="{70F15D6F-98C0-4F60-8562-054F9F5CA337}" destId="{5E1E84C5-937A-4431-9C46-8F52C07D66F0}" srcOrd="5" destOrd="0" presId="urn:microsoft.com/office/officeart/2005/8/layout/lProcess3"/>
    <dgm:cxn modelId="{8825BC30-F131-4312-9151-98D3F4F3AE7F}" type="presParOf" srcId="{70F15D6F-98C0-4F60-8562-054F9F5CA337}" destId="{38D802C9-2B9C-4EDF-A9C1-A469D90A8525}" srcOrd="6" destOrd="0" presId="urn:microsoft.com/office/officeart/2005/8/layout/lProcess3"/>
    <dgm:cxn modelId="{69D3BD0A-ABC4-4366-AEFE-69BBF04BAF6F}" type="presParOf" srcId="{38D802C9-2B9C-4EDF-A9C1-A469D90A8525}" destId="{7239BC85-FA62-47EC-892D-A1CD9AA83EE7}" srcOrd="0" destOrd="0" presId="urn:microsoft.com/office/officeart/2005/8/layout/lProcess3"/>
    <dgm:cxn modelId="{166CF9D9-57BB-4671-A238-A6E0DA659509}" type="presParOf" srcId="{38D802C9-2B9C-4EDF-A9C1-A469D90A8525}" destId="{230E6511-9399-4DF5-A1DF-CBC1627DDBCB}" srcOrd="1" destOrd="0" presId="urn:microsoft.com/office/officeart/2005/8/layout/lProcess3"/>
    <dgm:cxn modelId="{6A6EAAA0-4578-4A84-A205-06A50C5521C1}" type="presParOf" srcId="{38D802C9-2B9C-4EDF-A9C1-A469D90A8525}" destId="{826D697C-AE5E-404E-AD32-EEC02480A3BA}" srcOrd="2" destOrd="0" presId="urn:microsoft.com/office/officeart/2005/8/layout/lProcess3"/>
    <dgm:cxn modelId="{9DFC5502-B5EB-48FA-8EFD-FD1A4CE830E8}" type="presParOf" srcId="{70F15D6F-98C0-4F60-8562-054F9F5CA337}" destId="{6C45C09C-D91B-4B99-B639-5215B3C0BFEB}" srcOrd="7" destOrd="0" presId="urn:microsoft.com/office/officeart/2005/8/layout/lProcess3"/>
    <dgm:cxn modelId="{42307F98-6DFD-405C-915E-51880B0CBD8F}" type="presParOf" srcId="{70F15D6F-98C0-4F60-8562-054F9F5CA337}" destId="{37875CAB-F94C-4FCB-885A-EDE2DDF53196}" srcOrd="8" destOrd="0" presId="urn:microsoft.com/office/officeart/2005/8/layout/lProcess3"/>
    <dgm:cxn modelId="{B4B2880E-6526-4794-8950-436983752C96}" type="presParOf" srcId="{37875CAB-F94C-4FCB-885A-EDE2DDF53196}" destId="{F0B28917-0546-4E9F-A3B3-0E9A5281ABC5}" srcOrd="0" destOrd="0" presId="urn:microsoft.com/office/officeart/2005/8/layout/lProcess3"/>
    <dgm:cxn modelId="{E5B4DDFD-1680-442A-8694-A83346FBFE11}" type="presParOf" srcId="{37875CAB-F94C-4FCB-885A-EDE2DDF53196}" destId="{D560BC71-833E-43CB-A8DA-97F618BC754D}" srcOrd="1" destOrd="0" presId="urn:microsoft.com/office/officeart/2005/8/layout/lProcess3"/>
    <dgm:cxn modelId="{4C40685A-6F54-44E3-BFFC-7CD3860FBC84}" type="presParOf" srcId="{37875CAB-F94C-4FCB-885A-EDE2DDF53196}" destId="{1F273B2C-AE6F-484D-91B4-5EE6D3B9BC7D}" srcOrd="2" destOrd="0" presId="urn:microsoft.com/office/officeart/2005/8/layout/lProcess3"/>
    <dgm:cxn modelId="{11BB6253-76D2-4948-991D-8DBA43403161}" type="presParOf" srcId="{70F15D6F-98C0-4F60-8562-054F9F5CA337}" destId="{ADE8C40B-334B-4613-B506-A7516EAE766D}" srcOrd="9" destOrd="0" presId="urn:microsoft.com/office/officeart/2005/8/layout/lProcess3"/>
    <dgm:cxn modelId="{921D8601-1837-4BAE-855E-2355B26C1FEE}" type="presParOf" srcId="{70F15D6F-98C0-4F60-8562-054F9F5CA337}" destId="{D4157F96-9347-4DBA-B7E5-9B10A7EA3C65}" srcOrd="10" destOrd="0" presId="urn:microsoft.com/office/officeart/2005/8/layout/lProcess3"/>
    <dgm:cxn modelId="{BFD8273E-00B2-4161-822E-F2D464CAB170}" type="presParOf" srcId="{D4157F96-9347-4DBA-B7E5-9B10A7EA3C65}" destId="{B40EFDF7-20C7-4A35-9206-8264001C3BC4}" srcOrd="0" destOrd="0" presId="urn:microsoft.com/office/officeart/2005/8/layout/lProcess3"/>
    <dgm:cxn modelId="{973190BA-B249-4B42-8E54-31FACE8C4E36}" type="presParOf" srcId="{D4157F96-9347-4DBA-B7E5-9B10A7EA3C65}" destId="{F8980A69-AC76-47FC-8FE0-693D38D7CB70}" srcOrd="1" destOrd="0" presId="urn:microsoft.com/office/officeart/2005/8/layout/lProcess3"/>
    <dgm:cxn modelId="{C1DE30AB-9EA5-47AE-A2ED-1DA8E7639A17}" type="presParOf" srcId="{D4157F96-9347-4DBA-B7E5-9B10A7EA3C65}" destId="{25172D79-2989-4EA6-A0E5-B06CE56385E9}" srcOrd="2" destOrd="0" presId="urn:microsoft.com/office/officeart/2005/8/layout/lProcess3"/>
    <dgm:cxn modelId="{C022E939-36B6-448F-AEBF-E3B085903F29}" type="presParOf" srcId="{70F15D6F-98C0-4F60-8562-054F9F5CA337}" destId="{7C3580A7-4736-4EC2-A6AB-9EFFD611ECD4}" srcOrd="11" destOrd="0" presId="urn:microsoft.com/office/officeart/2005/8/layout/lProcess3"/>
    <dgm:cxn modelId="{658F3A3A-4E16-473B-BF0D-55E2B591BE06}" type="presParOf" srcId="{70F15D6F-98C0-4F60-8562-054F9F5CA337}" destId="{90583742-0174-4609-84C6-32364E9B96A4}" srcOrd="12" destOrd="0" presId="urn:microsoft.com/office/officeart/2005/8/layout/lProcess3"/>
    <dgm:cxn modelId="{109B9CAB-CD5F-4404-9053-083383464860}" type="presParOf" srcId="{90583742-0174-4609-84C6-32364E9B96A4}" destId="{B4E88A85-5841-4418-8146-EEDB9F15CC13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03765E-64F1-4D5E-9A85-FC78AB8113D4}">
      <dsp:nvSpPr>
        <dsp:cNvPr id="0" name=""/>
        <dsp:cNvSpPr/>
      </dsp:nvSpPr>
      <dsp:spPr>
        <a:xfrm>
          <a:off x="0" y="487453"/>
          <a:ext cx="1710907" cy="534445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1 400 ед.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87453"/>
        <a:ext cx="1710907" cy="534445"/>
      </dsp:txXfrm>
    </dsp:sp>
    <dsp:sp modelId="{F9F1D5F1-6C54-4D12-B876-B8A63ED32E36}">
      <dsp:nvSpPr>
        <dsp:cNvPr id="0" name=""/>
        <dsp:cNvSpPr/>
      </dsp:nvSpPr>
      <dsp:spPr>
        <a:xfrm>
          <a:off x="1539349" y="557888"/>
          <a:ext cx="6602445" cy="443589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solidFill>
                <a:srgbClr val="0B2830"/>
              </a:solidFill>
              <a:latin typeface="Times New Roman" pitchFamily="18" charset="0"/>
              <a:cs typeface="Times New Roman" pitchFamily="18" charset="0"/>
            </a:rPr>
            <a:t>Создание</a:t>
          </a:r>
          <a:r>
            <a:rPr lang="ru-RU" sz="1600" b="1" i="0" kern="1200" dirty="0" smtClean="0">
              <a:solidFill>
                <a:srgbClr val="0B2830"/>
              </a:solidFill>
              <a:latin typeface="Times New Roman" pitchFamily="18" charset="0"/>
              <a:cs typeface="Times New Roman" pitchFamily="18" charset="0"/>
            </a:rPr>
            <a:t> новых </a:t>
          </a:r>
          <a:r>
            <a:rPr lang="ru-RU" sz="1600" b="1" i="0" kern="1200" baseline="0" dirty="0" smtClean="0">
              <a:solidFill>
                <a:srgbClr val="0B2830"/>
              </a:solidFill>
              <a:latin typeface="Times New Roman" pitchFamily="18" charset="0"/>
              <a:cs typeface="Times New Roman" pitchFamily="18" charset="0"/>
            </a:rPr>
            <a:t>рабочих мест</a:t>
          </a:r>
          <a:endParaRPr lang="ru-RU" sz="1600" kern="1200" dirty="0">
            <a:solidFill>
              <a:srgbClr val="0B2830"/>
            </a:solidFill>
          </a:endParaRPr>
        </a:p>
      </dsp:txBody>
      <dsp:txXfrm>
        <a:off x="1539349" y="557888"/>
        <a:ext cx="6602445" cy="443589"/>
      </dsp:txXfrm>
    </dsp:sp>
    <dsp:sp modelId="{346BA413-E86B-4F70-976D-E80BBB62F7B7}">
      <dsp:nvSpPr>
        <dsp:cNvPr id="0" name=""/>
        <dsp:cNvSpPr/>
      </dsp:nvSpPr>
      <dsp:spPr>
        <a:xfrm>
          <a:off x="0" y="1096721"/>
          <a:ext cx="1710907" cy="534445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 2,9 раза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96721"/>
        <a:ext cx="1710907" cy="534445"/>
      </dsp:txXfrm>
    </dsp:sp>
    <dsp:sp modelId="{2B82270C-67E7-4B85-9E63-AEC8F922E63A}">
      <dsp:nvSpPr>
        <dsp:cNvPr id="0" name=""/>
        <dsp:cNvSpPr/>
      </dsp:nvSpPr>
      <dsp:spPr>
        <a:xfrm>
          <a:off x="1539349" y="1167156"/>
          <a:ext cx="6602445" cy="443589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Рост номинальной</a:t>
          </a:r>
          <a:r>
            <a:rPr lang="ru-RU" sz="16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среднемесячной </a:t>
          </a:r>
          <a:r>
            <a:rPr lang="ru-RU" sz="1600" b="1" i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заработной платы работников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539349" y="1167156"/>
        <a:ext cx="6602445" cy="443589"/>
      </dsp:txXfrm>
    </dsp:sp>
    <dsp:sp modelId="{4CAB4817-EBE9-442D-A34E-C8D7A5018817}">
      <dsp:nvSpPr>
        <dsp:cNvPr id="0" name=""/>
        <dsp:cNvSpPr/>
      </dsp:nvSpPr>
      <dsp:spPr>
        <a:xfrm>
          <a:off x="0" y="1705989"/>
          <a:ext cx="1710907" cy="534445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 2,5 раза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05989"/>
        <a:ext cx="1710907" cy="534445"/>
      </dsp:txXfrm>
    </dsp:sp>
    <dsp:sp modelId="{6CCDC7A8-66BA-499E-8855-453923B09416}">
      <dsp:nvSpPr>
        <dsp:cNvPr id="0" name=""/>
        <dsp:cNvSpPr/>
      </dsp:nvSpPr>
      <dsp:spPr>
        <a:xfrm>
          <a:off x="1539349" y="1776424"/>
          <a:ext cx="6602445" cy="443589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solidFill>
                <a:srgbClr val="0B2830"/>
              </a:solidFill>
              <a:latin typeface="Times New Roman" pitchFamily="18" charset="0"/>
              <a:cs typeface="Times New Roman" pitchFamily="18" charset="0"/>
            </a:rPr>
            <a:t>Рост оборота розничной торговли</a:t>
          </a:r>
          <a:endParaRPr lang="ru-RU" sz="1600" b="1" i="0" kern="1200" baseline="0" dirty="0">
            <a:solidFill>
              <a:srgbClr val="0B283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39349" y="1776424"/>
        <a:ext cx="6602445" cy="443589"/>
      </dsp:txXfrm>
    </dsp:sp>
    <dsp:sp modelId="{7239BC85-FA62-47EC-892D-A1CD9AA83EE7}">
      <dsp:nvSpPr>
        <dsp:cNvPr id="0" name=""/>
        <dsp:cNvSpPr/>
      </dsp:nvSpPr>
      <dsp:spPr>
        <a:xfrm>
          <a:off x="0" y="2315257"/>
          <a:ext cx="1710907" cy="534445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 1,8 раз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15257"/>
        <a:ext cx="1710907" cy="534445"/>
      </dsp:txXfrm>
    </dsp:sp>
    <dsp:sp modelId="{826D697C-AE5E-404E-AD32-EEC02480A3BA}">
      <dsp:nvSpPr>
        <dsp:cNvPr id="0" name=""/>
        <dsp:cNvSpPr/>
      </dsp:nvSpPr>
      <dsp:spPr>
        <a:xfrm>
          <a:off x="1539349" y="2385692"/>
          <a:ext cx="6602445" cy="443589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solidFill>
                <a:srgbClr val="0B2830"/>
              </a:solidFill>
              <a:latin typeface="Times New Roman" pitchFamily="18" charset="0"/>
              <a:cs typeface="Times New Roman" pitchFamily="18" charset="0"/>
            </a:rPr>
            <a:t>Рост инвестиций в основной капитал</a:t>
          </a:r>
          <a:endParaRPr lang="ru-RU" sz="1600" kern="1200" dirty="0">
            <a:solidFill>
              <a:srgbClr val="0B2830"/>
            </a:solidFill>
          </a:endParaRPr>
        </a:p>
      </dsp:txBody>
      <dsp:txXfrm>
        <a:off x="1539349" y="2385692"/>
        <a:ext cx="6602445" cy="443589"/>
      </dsp:txXfrm>
    </dsp:sp>
    <dsp:sp modelId="{F0B28917-0546-4E9F-A3B3-0E9A5281ABC5}">
      <dsp:nvSpPr>
        <dsp:cNvPr id="0" name=""/>
        <dsp:cNvSpPr/>
      </dsp:nvSpPr>
      <dsp:spPr>
        <a:xfrm>
          <a:off x="0" y="2924525"/>
          <a:ext cx="1710907" cy="534445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 1,6 раза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24525"/>
        <a:ext cx="1710907" cy="534445"/>
      </dsp:txXfrm>
    </dsp:sp>
    <dsp:sp modelId="{1F273B2C-AE6F-484D-91B4-5EE6D3B9BC7D}">
      <dsp:nvSpPr>
        <dsp:cNvPr id="0" name=""/>
        <dsp:cNvSpPr/>
      </dsp:nvSpPr>
      <dsp:spPr>
        <a:xfrm>
          <a:off x="1539349" y="2994960"/>
          <a:ext cx="6602445" cy="443589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Рост объёма отгруженных товаров промышленного производства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539349" y="2994960"/>
        <a:ext cx="6602445" cy="443589"/>
      </dsp:txXfrm>
    </dsp:sp>
    <dsp:sp modelId="{B40EFDF7-20C7-4A35-9206-8264001C3BC4}">
      <dsp:nvSpPr>
        <dsp:cNvPr id="0" name=""/>
        <dsp:cNvSpPr/>
      </dsp:nvSpPr>
      <dsp:spPr>
        <a:xfrm>
          <a:off x="0" y="3533793"/>
          <a:ext cx="1710907" cy="534445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 1,4 раза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533793"/>
        <a:ext cx="1710907" cy="534445"/>
      </dsp:txXfrm>
    </dsp:sp>
    <dsp:sp modelId="{25172D79-2989-4EA6-A0E5-B06CE56385E9}">
      <dsp:nvSpPr>
        <dsp:cNvPr id="0" name=""/>
        <dsp:cNvSpPr/>
      </dsp:nvSpPr>
      <dsp:spPr>
        <a:xfrm>
          <a:off x="1539349" y="3604227"/>
          <a:ext cx="6602445" cy="443589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Calibri" charset="0"/>
              <a:cs typeface="Times New Roman" pitchFamily="18" charset="0"/>
            </a:rPr>
            <a:t>Рост валовой продукции сельского хозяйства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539349" y="3604227"/>
        <a:ext cx="6602445" cy="443589"/>
      </dsp:txXfrm>
    </dsp:sp>
    <dsp:sp modelId="{B4E88A85-5841-4418-8146-EEDB9F15CC13}">
      <dsp:nvSpPr>
        <dsp:cNvPr id="0" name=""/>
        <dsp:cNvSpPr/>
      </dsp:nvSpPr>
      <dsp:spPr>
        <a:xfrm>
          <a:off x="2136" y="4168067"/>
          <a:ext cx="1579674" cy="534445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не менее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85 %: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36" y="4168067"/>
        <a:ext cx="1579674" cy="534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BF8389F2-07E4-487B-A30D-3EA274324265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DB2D5869-753D-4578-B061-95B1B55A6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645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198C8-22A1-41DB-8715-D18749C88E8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9399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DB451-4AF5-466A-ADEC-2566BBEB654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486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D5869-753D-4578-B061-95B1B55A60E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063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D5869-753D-4578-B061-95B1B55A60E1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125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D5869-753D-4578-B061-95B1B55A60E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44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D5869-753D-4578-B061-95B1B55A60E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7783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D5869-753D-4578-B061-95B1B55A60E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7783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CBBBDBE-D96A-4406-B5D9-359FA523A91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9936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D5869-753D-4578-B061-95B1B55A60E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452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DB451-4AF5-466A-ADEC-2566BBEB654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433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13259-F063-4DBA-B70F-1DC3CDFDB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7.xml"/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omments" Target="../comments/commen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99710"/>
            <a:ext cx="8571011" cy="1025034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altLang="ru-RU" sz="2400" dirty="0" smtClean="0">
                <a:solidFill>
                  <a:srgbClr val="527761"/>
                </a:solidFill>
                <a:latin typeface="Times New Roman" pitchFamily="18" charset="0"/>
                <a:cs typeface="Times New Roman" pitchFamily="18" charset="0"/>
              </a:rPr>
              <a:t>Новохоперский муниципальный район </a:t>
            </a:r>
          </a:p>
          <a:p>
            <a:pPr algn="ctr">
              <a:lnSpc>
                <a:spcPct val="90000"/>
              </a:lnSpc>
            </a:pPr>
            <a:r>
              <a:rPr lang="ru-RU" altLang="ru-RU" sz="2400" dirty="0" smtClean="0">
                <a:solidFill>
                  <a:srgbClr val="527761"/>
                </a:solidFill>
                <a:latin typeface="Times New Roman" pitchFamily="18" charset="0"/>
                <a:cs typeface="Times New Roman" pitchFamily="18" charset="0"/>
              </a:rPr>
              <a:t>Воронежской области</a:t>
            </a:r>
            <a:endParaRPr lang="en-US" altLang="ru-RU" sz="2400" dirty="0">
              <a:solidFill>
                <a:srgbClr val="5277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upload.wikimedia.org/wikipedia/commons/5/5d/Coat_of_Arms_of_Voronezh_oblast_%282005%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008"/>
            <a:ext cx="881039" cy="10527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624"/>
            <a:ext cx="936104" cy="1124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412776"/>
            <a:ext cx="8496944" cy="5016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n w="18415" cmpd="sng">
                <a:noFill/>
                <a:prstDash val="solid"/>
              </a:ln>
              <a:solidFill>
                <a:srgbClr val="0B283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8415" cmpd="sng">
                <a:noFill/>
                <a:prstDash val="solid"/>
              </a:ln>
              <a:solidFill>
                <a:srgbClr val="0B283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8415" cmpd="sng">
                <a:noFill/>
                <a:prstDash val="solid"/>
              </a:ln>
              <a:solidFill>
                <a:srgbClr val="0B283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0B28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целеполагания </a:t>
            </a:r>
          </a:p>
          <a:p>
            <a:pPr algn="ctr"/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0B28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разработки стратегии </a:t>
            </a:r>
          </a:p>
          <a:p>
            <a:pPr algn="ctr"/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0B28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</a:p>
          <a:p>
            <a:pPr algn="ctr"/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rgbClr val="0B28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период до 2035 года</a:t>
            </a:r>
          </a:p>
          <a:p>
            <a:pPr algn="ctr"/>
            <a:endParaRPr lang="ru-RU" sz="2400" b="1" dirty="0" smtClean="0">
              <a:ln w="18415" cmpd="sng">
                <a:noFill/>
                <a:prstDash val="solid"/>
              </a:ln>
              <a:solidFill>
                <a:srgbClr val="0B283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8415" cmpd="sng">
                <a:noFill/>
                <a:prstDash val="solid"/>
              </a:ln>
              <a:solidFill>
                <a:srgbClr val="0B283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8415" cmpd="sng">
                <a:noFill/>
                <a:prstDash val="solid"/>
              </a:ln>
              <a:solidFill>
                <a:srgbClr val="0B283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0B283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5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597730"/>
            <a:ext cx="8858280" cy="219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b="1" i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b="1" i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endParaRPr lang="ru-RU" i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endParaRPr lang="ru-RU" i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endParaRPr lang="ru-RU" i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92875"/>
            <a:ext cx="514400" cy="365125"/>
          </a:xfrm>
        </p:spPr>
        <p:txBody>
          <a:bodyPr/>
          <a:lstStyle/>
          <a:p>
            <a:fld id="{E1F13259-F063-4DBA-B70F-1DC3CDFDB074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9" y="0"/>
            <a:ext cx="910631" cy="114544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5273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/>
        </p:spPr>
        <p:txBody>
          <a:bodyPr rtlCol="0" anchor="ctr">
            <a:noAutofit/>
          </a:bodyPr>
          <a:lstStyle/>
          <a:p>
            <a:r>
              <a:rPr lang="ru-RU" sz="1800" b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3:</a:t>
            </a:r>
            <a:r>
              <a:rPr lang="ru-RU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равных условий в качестве жизни населения  и сохранение экологического комфорта проживания в районе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1224165"/>
              </p:ext>
            </p:extLst>
          </p:nvPr>
        </p:nvGraphicFramePr>
        <p:xfrm>
          <a:off x="0" y="1070018"/>
          <a:ext cx="9108504" cy="767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929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076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817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Подцели</a:t>
                      </a:r>
                      <a:endParaRPr lang="ru-RU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Способы реализации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7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Подцель 3.1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уровня финансово-экономической самодостаточности муниципального района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 3.1.1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Повышение уровня собственных доходов бюджета за счет развития экономики района.</a:t>
                      </a:r>
                    </a:p>
                  </a:txBody>
                  <a:tcPr marL="50800" marR="50800" marT="1079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плана мероприятий по мобилизации дополнительных доходов в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бюджет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района.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Достижение финансовой самостоятельности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МО.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Увеличить долю налоговых и неналоговых доходов местного бюджета в общем объеме собственных доходов в 1,2 раза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08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Подцель 3.2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Устранение диспропорций в уровне жизни населения в сельских поселениях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Подцель 3.3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Сохранение экологического комфорта.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 </a:t>
                      </a:r>
                      <a:r>
                        <a:rPr lang="ru-RU" sz="12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3.2.1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Доступность и качество услуг торговли</a:t>
                      </a:r>
                    </a:p>
                  </a:txBody>
                  <a:tcPr marL="50800" marR="50800" marT="1079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Расширение действующих и строительство новых торговых объектов</a:t>
                      </a:r>
                    </a:p>
                  </a:txBody>
                  <a:tcPr marL="50800" marR="50800" marT="1079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Рост оборота розничной торговли в 2,5 раза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40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 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3.2.2.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Сохранение численности населения по поселениям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 3.3.3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Благоустройство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проживания и отдыха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 3.4.4.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экологической безопасности в муниципальном образовании.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50800" marR="50800" marT="1079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условий по увеличению продолжительности жизни населения,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росту коэффициента рождаемости, миграционного потока.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Установка дополнительно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1940 светильников.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Обустройство не менее  7 мест массового отдыха.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Мониторинг окружающей среды.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Содействие  в  реализации проекта по реконструкция биологических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очистных сооружений.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системного сбора и вывоза твердых бытовых отходов.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Содействие  в  реализации проекта  строительство станции сортировки  ТБО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Снизить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вдвое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темпы сокращения численности населения.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Повысить долю протяженности освещения улиц к их общей протяженности в 1,7 раза.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Снизить на 25% выбросы загрязняющих веществ в атмосферный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воздух.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Охватить все  домовладения в районе вывозом КБО.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Раздельная переработка 90% отходов</a:t>
                      </a:r>
                      <a:r>
                        <a:rPr lang="ru-RU" sz="1200" b="1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ru-RU" sz="120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59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70515" y="6492875"/>
            <a:ext cx="370384" cy="365125"/>
          </a:xfrm>
        </p:spPr>
        <p:txBody>
          <a:bodyPr/>
          <a:lstStyle/>
          <a:p>
            <a:fld id="{E1F13259-F063-4DBA-B70F-1DC3CDFDB074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9" y="0"/>
            <a:ext cx="910631" cy="114544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Показатели реализации стратегии социально – экономического развития Новохоперского муниципального района на период до 2035 года</a:t>
            </a:r>
            <a:endParaRPr lang="ru-RU" sz="18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72008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№ 1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Создание благоприятной социальной среды, обеспечивающее всестороннее развитие личности на основе  получения качественного образования, развития культуры и формирования здорового образа жизни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9552" y="1916830"/>
          <a:ext cx="8136906" cy="4592569"/>
        </p:xfrm>
        <a:graphic>
          <a:graphicData uri="http://schemas.openxmlformats.org/drawingml/2006/table">
            <a:tbl>
              <a:tblPr/>
              <a:tblGrid>
                <a:gridCol w="1080120"/>
                <a:gridCol w="3816424"/>
                <a:gridCol w="720080"/>
                <a:gridCol w="664167"/>
                <a:gridCol w="618705"/>
                <a:gridCol w="618705"/>
                <a:gridCol w="618705"/>
              </a:tblGrid>
              <a:tr h="1424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Подцель</a:t>
                      </a:r>
                    </a:p>
                  </a:txBody>
                  <a:tcPr marL="7645" marR="7645" marT="7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</a:p>
                  </a:txBody>
                  <a:tcPr marL="7645" marR="7645" marT="7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изм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Базовое значение 2016 г.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Целевое значение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2030 г.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2035 г.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8805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1.1.Формирование условий качества жизни населения</a:t>
                      </a:r>
                    </a:p>
                  </a:txBody>
                  <a:tcPr marL="7645" marR="7645" marT="76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Общая площадь жилых помещений, приходящихся в среднем на одного жителя МО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м.кв.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29,3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30,9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32,1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32,9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8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протяженности водопроводной сети, нуждающейся в замене.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29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учреждений здравоохранения в сельской местности, отвечающим нормативным требованиям.(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ФАП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ы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амбулатории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923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1.2.Обеспечение доступности услуг транспорта и связи </a:t>
                      </a:r>
                    </a:p>
                  </a:txBody>
                  <a:tcPr marL="7645" marR="7645" marT="76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81,5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75,0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70,0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8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Доступность высокоскоростных технологий передачи данных от числа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населения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мобильным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интернетом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9231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1.3.Развитие человеческого капитала</a:t>
                      </a:r>
                    </a:p>
                  </a:txBody>
                  <a:tcPr marL="7645" marR="7645" marT="76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99,4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8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Участие населения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культурно -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досуговых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мероприятиях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чел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131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148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163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8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населения, систематически занимающегося физической культурой и спортом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8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Ежегодное количество реализованных общественно-полезных инициатив.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 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112474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Показатели реализации стратегии социально – экономического развития Новохоперского муниципального района на период до 2035 года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91264" cy="64807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 № 2 Развитие сельскохозяйственного производства и переработки, создание условий для привлечения инвестиций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9" y="0"/>
            <a:ext cx="910631" cy="114544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6" y="1988839"/>
          <a:ext cx="8280917" cy="4608513"/>
        </p:xfrm>
        <a:graphic>
          <a:graphicData uri="http://schemas.openxmlformats.org/drawingml/2006/table">
            <a:tbl>
              <a:tblPr/>
              <a:tblGrid>
                <a:gridCol w="1152126"/>
                <a:gridCol w="3744416"/>
                <a:gridCol w="648072"/>
                <a:gridCol w="792088"/>
                <a:gridCol w="720357"/>
                <a:gridCol w="611929"/>
                <a:gridCol w="611929"/>
              </a:tblGrid>
              <a:tr h="2704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Подцель</a:t>
                      </a:r>
                    </a:p>
                  </a:txBody>
                  <a:tcPr marL="7645" marR="7645" marT="7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</a:p>
                  </a:txBody>
                  <a:tcPr marL="7645" marR="7645" marT="7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изм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Базовое значение 2016 г.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Целевое значение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2030 г.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2035 г.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6831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2.1.Обеспечение условий привлечения инвестиций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инвестиций в основной капитал по территории района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5070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5800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6100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8900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3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оборота субъектов МСП  по отношению к 2016 году 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1,47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1,87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2,12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797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2.2.Развитие животноводства мясного и молочного направления  </a:t>
                      </a:r>
                    </a:p>
                  </a:txBody>
                  <a:tcPr marL="7645" marR="7645" marT="7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производства мяса всех видов в выращивании за отчетный период.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т.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19,3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22,3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1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 продуктивности молочного животноводства к предыдушему году.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3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Валовая продукция сельского хозяйства 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4892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5700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6600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6950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2634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2.3.Обеспечение условий внедрения инновационных технологий и новых видов деятельности.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6367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8100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10200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95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новых рабочих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мест за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9783" y="1170708"/>
            <a:ext cx="8229600" cy="64807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 № 3 Обеспечение равномерности в качестве жизни населения  и сохранение экологических условий проживания в районе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9" y="0"/>
            <a:ext cx="910631" cy="114544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05273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Показатели реализации стратегии социально – экономического развития Новохоперского муниципального района на период до 2035 года</a:t>
            </a:r>
            <a:endParaRPr lang="ru-RU" sz="18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1988840"/>
          <a:ext cx="8424938" cy="4425675"/>
        </p:xfrm>
        <a:graphic>
          <a:graphicData uri="http://schemas.openxmlformats.org/drawingml/2006/table">
            <a:tbl>
              <a:tblPr/>
              <a:tblGrid>
                <a:gridCol w="1296144"/>
                <a:gridCol w="4071957"/>
                <a:gridCol w="447342"/>
                <a:gridCol w="687677"/>
                <a:gridCol w="640606"/>
                <a:gridCol w="640606"/>
                <a:gridCol w="640606"/>
              </a:tblGrid>
              <a:tr h="1652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Подцель</a:t>
                      </a:r>
                    </a:p>
                  </a:txBody>
                  <a:tcPr marL="7645" marR="7645" marT="7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</a:p>
                  </a:txBody>
                  <a:tcPr marL="7645" marR="7645" marT="7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Ед. изм.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Базовое значение 2016 г.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Целевое значение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2030 г.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2035 г.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40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3.1.Повышение уровня финансово-экономической самодостаточности муниципального района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субвенций),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39,0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44,2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45,9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47,2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396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3.2.Создание благоприятных условий жизни населения</a:t>
                      </a:r>
                    </a:p>
                  </a:txBody>
                  <a:tcPr marL="7645" marR="7645" marT="7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Среднегодовая численность населения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чел.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1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проб питьевой воды из распределительной сети, не соответствующая гигиеническим нормам.  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3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-санитарно-химические показатели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22,9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3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микробиологические показатели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1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протяженности освещенных частей улиц, проездов, набережных к их общей протяженности на конец отчетного года,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53,3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90,0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3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 оборота розничной торговли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млн. руб.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1751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2585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3462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4416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970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3.3. Сохранение экологического комфорта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Размер выбросов загрязняющих веществ в атмосферный воздух.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т.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1,4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3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Охват домовладений по вывозу КБО.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37,3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90,0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8751465" y="6492875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F13259-F063-4DBA-B70F-1DC3CDFDB074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9" y="0"/>
            <a:ext cx="910631" cy="1052736"/>
          </a:xfrm>
          <a:prstGeom prst="rect">
            <a:avLst/>
          </a:prstGeom>
        </p:spPr>
      </p:pic>
      <p:sp>
        <p:nvSpPr>
          <p:cNvPr id="14" name="Заголовок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807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/>
        </p:spPr>
        <p:txBody>
          <a:bodyPr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проекты в экономической сфере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85741"/>
            <a:ext cx="3024336" cy="191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211741" cy="20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491880" y="1268760"/>
            <a:ext cx="23762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Модернизация производственных мощностей 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ОАО «ЕЛАНЬ-КОЛЕНОВСКИЙ САХАРНЫЙ ЗАВОД», ООО «ЭТАНОЛ СПИРТ»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324036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13176"/>
            <a:ext cx="302433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491880" y="5085184"/>
            <a:ext cx="2376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по добыче полезных ископаемых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ООО «УГМК - Холдинг» 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Новохоперском муниципальном районе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3068960"/>
            <a:ext cx="22322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Модернизации и  внедрение инновационных технологий существующих животноводческих комплексов.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Создание предприятий молочного животноводства.</a:t>
            </a:r>
          </a:p>
        </p:txBody>
      </p:sp>
      <p:pic>
        <p:nvPicPr>
          <p:cNvPr id="25" name="Picture 3" descr="F:\презентация ГЛАВЕ\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140968"/>
            <a:ext cx="316835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 cstate="print"/>
          <a:srcRect l="26562" t="24609" r="21875" b="15820"/>
          <a:stretch>
            <a:fillRect/>
          </a:stretch>
        </p:blipFill>
        <p:spPr bwMode="auto">
          <a:xfrm>
            <a:off x="6012160" y="2996952"/>
            <a:ext cx="302433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14282" y="1428736"/>
            <a:ext cx="1857388" cy="857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214546" y="1428736"/>
            <a:ext cx="3500462" cy="857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 rot="10800000" flipV="1">
            <a:off x="7429520" y="1428736"/>
            <a:ext cx="1571636" cy="857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КУЛЬТУРА И СОХРАНЕНИЕ КУЛЬТУРНОГО НАСЛЕДИЯ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857884" y="1428736"/>
            <a:ext cx="1428760" cy="857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195736" y="2420888"/>
            <a:ext cx="3500462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Строительство школы на 1 101 учащихся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г. Новохоперск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857884" y="2428868"/>
            <a:ext cx="1428760" cy="7841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Строительство ФОК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Елань-Колено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14282" y="2428868"/>
            <a:ext cx="1857388" cy="15761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Модернизация, строительство  фельдшерско-акушерских пунктов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 Терновский,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 Алферовка,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195736" y="2996952"/>
            <a:ext cx="350046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Строительство спортзала в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МОУ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Елань-Коленовская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СОШ №2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р.п. Елань-Коленовский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857884" y="3356992"/>
            <a:ext cx="1428760" cy="18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Строительство многофункциональных  пришкольных спортивных площадок и комплексов по выполнению норм ГТО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п. Централь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 Пыховка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195736" y="3933056"/>
            <a:ext cx="3500462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Капитальный ремонт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спортивных залов в  общеобразовательных учреждениях  в сельской местности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5879544" y="5301208"/>
            <a:ext cx="1428760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Реконструкция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стадионов 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с. Елань-Колено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р.п. Елань-Коленовском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endParaRPr kumimoji="0" lang="ru-RU" sz="1200" b="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Новохоперский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7429520" y="2428868"/>
            <a:ext cx="1571636" cy="1792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библиотеки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Новохоперск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7429520" y="4361114"/>
            <a:ext cx="1571636" cy="15161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Капитальный ремонт Домов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культуры  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с. Ярки,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Троицкое,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Централь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214282" y="4714884"/>
            <a:ext cx="1857388" cy="121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Строительство дома – интерната для граждан пожилого возраста и инвалидов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 Ярки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14282" y="4214818"/>
            <a:ext cx="1857388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СОЦИАЛЬНАЯ ЗАЩИТА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195736" y="5229200"/>
            <a:ext cx="3528392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Участие 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проекте модернизации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атериально- технической базы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бразовательных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учреждений с привлечением внебюджетных средств из расчёта 50% × 50%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9" y="0"/>
            <a:ext cx="910631" cy="1145448"/>
          </a:xfrm>
          <a:prstGeom prst="rect">
            <a:avLst/>
          </a:prstGeom>
        </p:spPr>
      </p:pic>
      <p:sp>
        <p:nvSpPr>
          <p:cNvPr id="30" name="Заголовок 8"/>
          <p:cNvSpPr txBox="1">
            <a:spLocks/>
          </p:cNvSpPr>
          <p:nvPr/>
        </p:nvSpPr>
        <p:spPr>
          <a:xfrm>
            <a:off x="914400" y="0"/>
            <a:ext cx="8229600" cy="9807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Ключевые проекты в социальной сфере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571472" y="1196752"/>
            <a:ext cx="2786082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ВОДОСНАБЖЕНИЕ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563888" y="1196752"/>
            <a:ext cx="2571768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429388" y="1196752"/>
            <a:ext cx="2428892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ГАЗОСНАБЖЕНИЕ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1472" y="1700808"/>
            <a:ext cx="2786082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Реконструкция и строительство объектов водоснабжения населенных пунктов 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Елань-Колено, 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Березовка, 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Долиновский,       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Подосиновка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1472" y="3356992"/>
            <a:ext cx="2786082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Реконструкция и строительство водопроводных сетей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г. Новохоперск, р.п. Новохоперский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563888" y="1772816"/>
            <a:ext cx="2571768" cy="1643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Строительство сетей наружного освещения и оснащение их энергосберегающими источниками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света</a:t>
            </a:r>
          </a:p>
          <a:p>
            <a:pPr marL="0" marR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 поселения района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444208" y="1772816"/>
            <a:ext cx="2428892" cy="1643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Строительство и установка газовых котельных 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с. Красное,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с. Пыховка ,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Михайловкий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п.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Полежаевский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71472" y="4143380"/>
            <a:ext cx="4216552" cy="2937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ЭКОЛОГИЯ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71472" y="4509120"/>
            <a:ext cx="421655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Строительство цеха сортировки и прессования ТБО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р.п. Новохоперский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000628" y="4143380"/>
            <a:ext cx="3857652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ДОРОГИ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71472" y="5085184"/>
            <a:ext cx="4216552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Реконструкция биологических очистных сооружений, строительство сети хозяйственно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бытовой канализации от очистных сооружений 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р.п.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Новохоперский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000628" y="4653136"/>
            <a:ext cx="3857652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 общего пользования местного значения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поселения муниципального района</a:t>
            </a:r>
          </a:p>
          <a:p>
            <a:pPr marL="0" marR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000628" y="5429264"/>
            <a:ext cx="3857652" cy="736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Приобретение дорожной, коммунальной  техники.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г. Новохоперск, р.п. Елань-Коленовский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9" y="0"/>
            <a:ext cx="910631" cy="1145448"/>
          </a:xfrm>
          <a:prstGeom prst="rect">
            <a:avLst/>
          </a:prstGeom>
        </p:spPr>
      </p:pic>
      <p:sp>
        <p:nvSpPr>
          <p:cNvPr id="19" name="Заголовок 8"/>
          <p:cNvSpPr txBox="1">
            <a:spLocks/>
          </p:cNvSpPr>
          <p:nvPr/>
        </p:nvSpPr>
        <p:spPr>
          <a:xfrm>
            <a:off x="914400" y="0"/>
            <a:ext cx="8229600" cy="9807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проекты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 развитию инженерной инфраструктуры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2390495"/>
              </p:ext>
            </p:extLst>
          </p:nvPr>
        </p:nvGraphicFramePr>
        <p:xfrm>
          <a:off x="1" y="821023"/>
          <a:ext cx="9143999" cy="60058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77640"/>
                <a:gridCol w="3206045"/>
                <a:gridCol w="3060314"/>
              </a:tblGrid>
              <a:tr h="3695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Консервативный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Базовый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Целевой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2428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 развивается на основе сохранения сложившейся структуры экономики, осуществляется, главным образом модернизация существующих предприятий.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Постепенно улучшается ситуация с газоснабжением, энергоснабжением, состоянием внутренней транспортной сети. </a:t>
                      </a:r>
                      <a:endParaRPr lang="ru-RU" sz="105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Усиливается роль района в производстве продукции растениеводства, продуктивность животноводства растет до уровня средних по региону показателей, поддерживается доля сектора экономики по сельхоз переработке.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Сохраняется зависимость ресурсов социального развития и территориальной инфраструктуры от внешней финансовой помощи.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Традиционная структура хозяйства не создает достаточной мотивации для дополнительного привлечения освободившейся рабочей силы и местной молодежи, малый бизнес по темпам роста не превышает средние показатели по региону. В связи с этим усиливается отток молодежи из района.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Предусматривается постепенная диверсификация экономики в направлении роста перерабатывающих производств, формирования предприятий по добыче полезных ископаемых, в сочетании с внедрением инновационных технологий.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ряда новых промышленных зон и площадок по всей территории района, которые при данном сценарии развития необходимо обустроить, как с точки рения инженерной инфраструктуры, так и транспортной доступности</a:t>
                      </a:r>
                      <a:endParaRPr lang="ru-RU" sz="105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Необходимы усилия по привлечению инвесторов для создания новых инновационных предприятий небольшого и среднего масштабов.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Потребуется существенное улучшение сети и качества автодорог, социально-культурного облика и благоустройства населенных пунктов. Это послужит увеличению привлекательности района для отдыха и туризма и, соответственно, еще более увеличит туристско-рекреационные потоки в район</a:t>
                      </a:r>
                      <a:endParaRPr lang="ru-RU" sz="105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Предполагает привлечение крупномасштабных инвестиций и создание нескольких крупных предприятий, в том числе нетрадиционной для района отраслевой принадлежности, на основе межрайонной кооперации, кооперации с промышленностью г. Воронеж и иностранными фирмами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9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на основе новых технологий крупных предприятий района по переработке сахарной свёклы, подсолнечника, углублению степени переработки.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 smtClean="0">
                        <a:latin typeface="Times New Roman" pitchFamily="18" charset="0"/>
                        <a:ea typeface="TimesNewRomanPSMT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Предполагается формирование и развитие новой сети перерабатывающих предприятий, ориентированных на сельскохозяйственное и минеральное сырье. </a:t>
                      </a:r>
                      <a:endParaRPr lang="ru-RU" sz="105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 smtClean="0">
                        <a:latin typeface="Times New Roman" pitchFamily="18" charset="0"/>
                        <a:ea typeface="TimesNewRomanPSMT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Намечено развитие прудовых хозяйств, производства и переработки мяса и птицы, добычи и переработки минерально-сырьевых ресурсов (гранит, мел, щебень, глины), развитие туристического и рекреационного комплекса</a:t>
                      </a:r>
                      <a:endParaRPr lang="ru-RU" sz="105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5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Существенно увеличится доходная база бюджета района, который станет стабильно самодостаточным. </a:t>
                      </a:r>
                    </a:p>
                    <a:p>
                      <a:endParaRPr lang="ru-RU" sz="105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Потребуется существенное улучшение газоснабжения и водоснабжения, развитие строительных организаций, проведение затратных энергосберегающих мероприятий, значительной работы по подготовке и переквалификации местных кадров. </a:t>
                      </a:r>
                      <a:endParaRPr lang="ru-RU" sz="105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592" cy="90872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14400" y="0"/>
            <a:ext cx="8229600" cy="7647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Сценарии социально – экономического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развития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Новохоперского муниципального района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0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4576230"/>
              </p:ext>
            </p:extLst>
          </p:nvPr>
        </p:nvGraphicFramePr>
        <p:xfrm>
          <a:off x="323528" y="1196752"/>
          <a:ext cx="4114800" cy="248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91549323"/>
              </p:ext>
            </p:extLst>
          </p:nvPr>
        </p:nvGraphicFramePr>
        <p:xfrm>
          <a:off x="4572000" y="3789040"/>
          <a:ext cx="4114800" cy="248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6893" y="6376190"/>
            <a:ext cx="861544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                           </a:t>
            </a:r>
            <a:r>
              <a:rPr lang="ru-RU" sz="1400" b="1" i="1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целевой  </a:t>
            </a:r>
            <a:r>
              <a:rPr lang="ru-RU" sz="14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                                                </a:t>
            </a:r>
            <a:r>
              <a:rPr lang="ru-RU" sz="1400" b="1" i="1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базовый  </a:t>
            </a:r>
            <a:r>
              <a:rPr lang="ru-RU" sz="14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                                           </a:t>
            </a:r>
            <a:r>
              <a:rPr lang="ru-RU" sz="1400" b="1" i="1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консервативный </a:t>
            </a:r>
            <a:endParaRPr lang="ru-RU" sz="1400" b="1" i="1" dirty="0">
              <a:latin typeface="Times New Roman" pitchFamily="18" charset="0"/>
              <a:ea typeface="Calibri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99592" y="6560856"/>
            <a:ext cx="43769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63888" y="6562161"/>
            <a:ext cx="43769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012160" y="6525344"/>
            <a:ext cx="437692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60926780"/>
              </p:ext>
            </p:extLst>
          </p:nvPr>
        </p:nvGraphicFramePr>
        <p:xfrm>
          <a:off x="4572000" y="1196752"/>
          <a:ext cx="4114800" cy="248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18788979"/>
              </p:ext>
            </p:extLst>
          </p:nvPr>
        </p:nvGraphicFramePr>
        <p:xfrm>
          <a:off x="323528" y="3789040"/>
          <a:ext cx="4114800" cy="248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592" cy="1196752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914400" y="0"/>
            <a:ext cx="8229600" cy="112474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Сценарии социально – экономического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развития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Новохоперского муниципального района в разрезе основных показателей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5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6893" y="6376190"/>
            <a:ext cx="861544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                            </a:t>
            </a:r>
            <a:r>
              <a:rPr lang="ru-RU" sz="1400" b="1" i="1" dirty="0" smtClean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целевой    </a:t>
            </a:r>
            <a:r>
              <a:rPr lang="ru-RU" sz="1400" dirty="0" smtClean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                                               </a:t>
            </a:r>
            <a:r>
              <a:rPr lang="ru-RU" sz="1400" b="1" i="1" dirty="0" smtClean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базовый  </a:t>
            </a:r>
            <a:r>
              <a:rPr lang="ru-RU" sz="1400" dirty="0" smtClean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                                           </a:t>
            </a:r>
            <a:r>
              <a:rPr lang="ru-RU" sz="1400" b="1" i="1" dirty="0" smtClean="0">
                <a:solidFill>
                  <a:srgbClr val="0B283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консервативный </a:t>
            </a:r>
            <a:endParaRPr lang="ru-RU" sz="1400" b="1" i="1" dirty="0">
              <a:solidFill>
                <a:srgbClr val="0B2830"/>
              </a:solidFill>
              <a:latin typeface="Times New Roman" pitchFamily="18" charset="0"/>
              <a:ea typeface="Calibri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99592" y="6560856"/>
            <a:ext cx="43769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63888" y="6562161"/>
            <a:ext cx="43769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012160" y="6525344"/>
            <a:ext cx="437692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13752416"/>
              </p:ext>
            </p:extLst>
          </p:nvPr>
        </p:nvGraphicFramePr>
        <p:xfrm>
          <a:off x="2483768" y="3861048"/>
          <a:ext cx="4114800" cy="248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66072656"/>
              </p:ext>
            </p:extLst>
          </p:nvPr>
        </p:nvGraphicFramePr>
        <p:xfrm>
          <a:off x="323528" y="1340768"/>
          <a:ext cx="4114800" cy="248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01358025"/>
              </p:ext>
            </p:extLst>
          </p:nvPr>
        </p:nvGraphicFramePr>
        <p:xfrm>
          <a:off x="4572000" y="1340768"/>
          <a:ext cx="4114800" cy="248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592" cy="12687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914400" y="0"/>
            <a:ext cx="8229600" cy="119675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Сценарии социально – экономического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развития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Новохоперского муниципального района в разрезе основных показателей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3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43612" y="99711"/>
            <a:ext cx="7778923" cy="906913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527761"/>
                </a:solidFill>
                <a:latin typeface="Times New Roman" pitchFamily="18" charset="0"/>
                <a:cs typeface="Times New Roman" pitchFamily="18" charset="0"/>
              </a:rPr>
              <a:t>НОВОХОПЕРСКИЙ </a:t>
            </a:r>
            <a:r>
              <a:rPr lang="ru-RU" altLang="ru-RU" sz="2400" b="1" dirty="0">
                <a:solidFill>
                  <a:srgbClr val="527761"/>
                </a:solidFill>
                <a:latin typeface="Times New Roman" pitchFamily="18" charset="0"/>
                <a:cs typeface="Times New Roman" pitchFamily="18" charset="0"/>
              </a:rPr>
              <a:t>МУНИЦИПАЛЬНЫЙ РАЙОН 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527761"/>
                </a:solidFill>
                <a:latin typeface="Times New Roman" pitchFamily="18" charset="0"/>
                <a:cs typeface="Times New Roman" pitchFamily="18" charset="0"/>
              </a:rPr>
              <a:t>ВОРОНЕЖСКОЙ ОБЛАСТИ</a:t>
            </a:r>
            <a:endParaRPr lang="en-US" altLang="ru-RU" sz="2400" b="1" dirty="0">
              <a:solidFill>
                <a:srgbClr val="5277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3174" y="6482928"/>
            <a:ext cx="442392" cy="365125"/>
          </a:xfrm>
        </p:spPr>
        <p:txBody>
          <a:bodyPr/>
          <a:lstStyle/>
          <a:p>
            <a:fld id="{E1F13259-F063-4DBA-B70F-1DC3CDFDB07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864096" cy="108012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4680520" cy="504056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5652120" y="1484784"/>
            <a:ext cx="3024336" cy="4896544"/>
          </a:xfrm>
          <a:prstGeom prst="roundRect">
            <a:avLst/>
          </a:prstGeom>
          <a:solidFill>
            <a:schemeClr val="bg2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Новохоперский муниципальный район расположен в юго-восточной части Воронежской области. Площадь  территории района составляет 2334 кв. км., среднегодовая численностью населения  в 2016 году составила – 38,2 тыс. человек из них 54% городское поселение.  В  состав района входят  2 городских и  9 сельских поселений.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0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032213149"/>
              </p:ext>
            </p:extLst>
          </p:nvPr>
        </p:nvGraphicFramePr>
        <p:xfrm>
          <a:off x="395536" y="908720"/>
          <a:ext cx="814393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9" y="0"/>
            <a:ext cx="910631" cy="98072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9087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Ожидаемые результаты реализации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стратегии Новохоперского муниципального района к 2035 году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5085184"/>
            <a:ext cx="664373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B2830"/>
                </a:solidFill>
                <a:latin typeface="Times New Roman" pitchFamily="18" charset="0"/>
                <a:cs typeface="Times New Roman" pitchFamily="18" charset="0"/>
              </a:rPr>
              <a:t> Долю водопроводных сетей, обеспечивающих качественное водоснабжение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21" y="5646606"/>
            <a:ext cx="8558213" cy="1036418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altLang="ru-RU" b="1" dirty="0" smtClean="0">
                <a:solidFill>
                  <a:srgbClr val="52776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en-US" altLang="ru-RU" b="1" dirty="0">
              <a:solidFill>
                <a:srgbClr val="5277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3259-F063-4DBA-B70F-1DC3CDFDB074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864096" cy="1080120"/>
          </a:xfrm>
          <a:prstGeom prst="rect">
            <a:avLst/>
          </a:prstGeom>
        </p:spPr>
      </p:pic>
      <p:pic>
        <p:nvPicPr>
          <p:cNvPr id="9" name="Picture 5" descr="ЦРБ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035"/>
          <a:stretch>
            <a:fillRect/>
          </a:stretch>
        </p:blipFill>
        <p:spPr bwMode="auto">
          <a:xfrm>
            <a:off x="179512" y="1124744"/>
            <a:ext cx="4320480" cy="2397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Администратор\Desktop\2015-03-13 14-45-42 Скриншот экра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320480" cy="2351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Работа\РАБОТА 2015\ПОКАЗАТЕЛИ\РЕГИОНАЛЬНЫЕ ПОКАЗАТЕЛИ\соглашение на 2016 год\ФАКТ за 2016 год\ДЛЯ РАЗДАТКИ\дс прист детства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96752"/>
            <a:ext cx="4032448" cy="2316582"/>
          </a:xfrm>
          <a:prstGeom prst="rect">
            <a:avLst/>
          </a:prstGeom>
          <a:noFill/>
        </p:spPr>
      </p:pic>
      <p:pic>
        <p:nvPicPr>
          <p:cNvPr id="15" name="Picture 11" descr="image?id=812854196216&amp;bid=812854196216&amp;t=3&amp;plc=WEB&amp;tkn=*THI8WHhcRMkEXiodejCoqVpPgZo"/>
          <p:cNvPicPr>
            <a:picLocks noChangeAspect="1" noChangeArrowheads="1"/>
          </p:cNvPicPr>
          <p:nvPr/>
        </p:nvPicPr>
        <p:blipFill>
          <a:blip r:embed="rId6" cstate="print"/>
          <a:srcRect t="14706"/>
          <a:stretch>
            <a:fillRect/>
          </a:stretch>
        </p:blipFill>
        <p:spPr bwMode="auto">
          <a:xfrm>
            <a:off x="4788024" y="3573016"/>
            <a:ext cx="4032448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s://upload.wikimedia.org/wikipedia/commons/5/5d/Coat_of_Arms_of_Voronezh_oblast_%282005%2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008"/>
            <a:ext cx="881039" cy="10527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55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80725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noFill/>
          </a:ln>
          <a:effectLst/>
        </p:spPr>
        <p:txBody>
          <a:bodyPr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altLang="ru-RU" sz="24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527761"/>
                </a:solidFill>
                <a:latin typeface="Times New Roman" pitchFamily="18" charset="0"/>
                <a:cs typeface="Times New Roman" pitchFamily="18" charset="0"/>
              </a:rPr>
              <a:t>НОВОХОПЕРСКИЙ МУНИЦИПАЛЬНЫЙ РАЙОН </a:t>
            </a:r>
            <a:br>
              <a:rPr lang="ru-RU" altLang="ru-RU" sz="2800" b="1" dirty="0" smtClean="0">
                <a:solidFill>
                  <a:srgbClr val="52776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527761"/>
                </a:solidFill>
                <a:latin typeface="Times New Roman" pitchFamily="18" charset="0"/>
                <a:cs typeface="Times New Roman" pitchFamily="18" charset="0"/>
              </a:rPr>
              <a:t>ВОРОНЕЖСКОЙ ОБЛАСТИ</a:t>
            </a:r>
            <a:r>
              <a:rPr lang="en-US" altLang="ru-RU" sz="2800" b="1" dirty="0" smtClean="0">
                <a:solidFill>
                  <a:srgbClr val="52776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b="1" dirty="0" smtClean="0">
                <a:solidFill>
                  <a:srgbClr val="52776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ru-RU" sz="2800" b="1" kern="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628800"/>
            <a:ext cx="4534444" cy="51125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Потенциал инвестирования (инвестиционные площадки, развитая инфраструктура, опыт реализации крупномасштабных проектов)</a:t>
            </a:r>
          </a:p>
          <a:p>
            <a:pPr lvl="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Природно-географическое разнообразие, уникальные объекты природы, культурное наследие</a:t>
            </a:r>
          </a:p>
          <a:p>
            <a:pPr lvl="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Наличие крупных промышленных и  сельскохозяйственных предприятий на территории муниципалитета</a:t>
            </a:r>
          </a:p>
          <a:p>
            <a:pPr lvl="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Минерально – сырьевая база (цветные металлы, песок, минеральная вода)</a:t>
            </a:r>
          </a:p>
          <a:p>
            <a:pPr lvl="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Развитая социальная инфраструктура (образование основное и дополнительное, положительная динамика заработной платы, спортивные сооружения)</a:t>
            </a:r>
          </a:p>
          <a:p>
            <a:pPr lvl="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Относительно высокий уровень производительности труда на предприятиях сельского хозяйства и переработки сельхозпродукции (перспектива вхождения в кластеры)</a:t>
            </a:r>
            <a:endParaRPr lang="ru-RU" sz="1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1628800"/>
            <a:ext cx="4190492" cy="51125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Отсутствие рабочих мест с достойной заработной платой</a:t>
            </a:r>
          </a:p>
          <a:p>
            <a:pPr lvl="0">
              <a:buFont typeface="Wingdings" pitchFamily="2" charset="2"/>
              <a:buChar char="Ø"/>
            </a:pPr>
            <a:endParaRPr lang="ru-RU" sz="14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Низкий уровень доходов населения</a:t>
            </a:r>
          </a:p>
          <a:p>
            <a:pPr lvl="0">
              <a:buFont typeface="Wingdings" pitchFamily="2" charset="2"/>
              <a:buChar char="Ø"/>
            </a:pPr>
            <a:endParaRPr lang="ru-RU" sz="14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Низкая предпринимательская активность населения</a:t>
            </a:r>
          </a:p>
          <a:p>
            <a:pPr lvl="0">
              <a:buFont typeface="Wingdings" pitchFamily="2" charset="2"/>
              <a:buChar char="Ø"/>
            </a:pPr>
            <a:endParaRPr lang="ru-RU" sz="14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Высокая степень износа коммунальной инфраструктуры</a:t>
            </a:r>
          </a:p>
          <a:p>
            <a:pPr lvl="0">
              <a:buFont typeface="Wingdings" pitchFamily="2" charset="2"/>
              <a:buChar char="Ø"/>
            </a:pPr>
            <a:endParaRPr lang="ru-RU" sz="14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Уменьшение населения в трудоспособном возрасте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381642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Конкурентные преимущества</a:t>
            </a:r>
            <a:endParaRPr lang="ru-RU" sz="24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1124744"/>
            <a:ext cx="338437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проблемы</a:t>
            </a:r>
            <a:endParaRPr lang="ru-RU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9223" y="6414803"/>
            <a:ext cx="442392" cy="365125"/>
          </a:xfrm>
        </p:spPr>
        <p:txBody>
          <a:bodyPr/>
          <a:lstStyle/>
          <a:p>
            <a:fld id="{E1F13259-F063-4DBA-B70F-1DC3CDFDB07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36104" cy="1080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05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9" y="0"/>
            <a:ext cx="910631" cy="1145448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411760" y="2276872"/>
            <a:ext cx="6552728" cy="18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жизни деятельности населения на основе  развития социально – экономического потенциала района, модернизации инженерной инфраструктуры и сохранение экологического равновесия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11760" y="1124744"/>
            <a:ext cx="6552728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 инновационного развития территории с высоким качеством жизни населения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15688" y="1154874"/>
            <a:ext cx="1548000" cy="1653478"/>
          </a:xfrm>
          <a:custGeom>
            <a:avLst/>
            <a:gdLst>
              <a:gd name="connsiteX0" fmla="*/ 0 w 1653477"/>
              <a:gd name="connsiteY0" fmla="*/ 0 h 1157434"/>
              <a:gd name="connsiteX1" fmla="*/ 1074760 w 1653477"/>
              <a:gd name="connsiteY1" fmla="*/ 0 h 1157434"/>
              <a:gd name="connsiteX2" fmla="*/ 1653477 w 1653477"/>
              <a:gd name="connsiteY2" fmla="*/ 578717 h 1157434"/>
              <a:gd name="connsiteX3" fmla="*/ 1074760 w 1653477"/>
              <a:gd name="connsiteY3" fmla="*/ 1157434 h 1157434"/>
              <a:gd name="connsiteX4" fmla="*/ 0 w 1653477"/>
              <a:gd name="connsiteY4" fmla="*/ 1157434 h 1157434"/>
              <a:gd name="connsiteX5" fmla="*/ 578717 w 1653477"/>
              <a:gd name="connsiteY5" fmla="*/ 578717 h 1157434"/>
              <a:gd name="connsiteX6" fmla="*/ 0 w 1653477"/>
              <a:gd name="connsiteY6" fmla="*/ 0 h 115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477" h="1157434">
                <a:moveTo>
                  <a:pt x="1653476" y="0"/>
                </a:moveTo>
                <a:lnTo>
                  <a:pt x="1653476" y="752332"/>
                </a:lnTo>
                <a:lnTo>
                  <a:pt x="826739" y="1157434"/>
                </a:lnTo>
                <a:lnTo>
                  <a:pt x="1" y="752332"/>
                </a:lnTo>
                <a:lnTo>
                  <a:pt x="1" y="0"/>
                </a:lnTo>
                <a:lnTo>
                  <a:pt x="826739" y="405102"/>
                </a:lnTo>
                <a:lnTo>
                  <a:pt x="1653476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38100">
            <a:solidFill>
              <a:schemeClr val="accent2"/>
            </a:solidFill>
            <a:prstDash val="solid"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591417" rIns="12700" bIns="59141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Миссия </a:t>
            </a:r>
            <a:endParaRPr lang="ru-RU" sz="2000" b="1" kern="1200" dirty="0">
              <a:latin typeface="Times New Roman" pitchFamily="18" charset="0"/>
              <a:ea typeface="Calibri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"/>
            <a:ext cx="8244408" cy="1006624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527761"/>
                </a:solidFill>
                <a:latin typeface="Times New Roman" pitchFamily="18" charset="0"/>
                <a:cs typeface="Times New Roman" pitchFamily="18" charset="0"/>
              </a:rPr>
              <a:t>НОВОХОПЕРСКИЙ </a:t>
            </a:r>
            <a:r>
              <a:rPr lang="ru-RU" altLang="ru-RU" sz="2400" b="1" dirty="0">
                <a:solidFill>
                  <a:srgbClr val="527761"/>
                </a:solidFill>
                <a:latin typeface="Times New Roman" pitchFamily="18" charset="0"/>
                <a:cs typeface="Times New Roman" pitchFamily="18" charset="0"/>
              </a:rPr>
              <a:t>МУНИЦИПАЛЬНЫЙ РАЙОН 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527761"/>
                </a:solidFill>
                <a:latin typeface="Times New Roman" pitchFamily="18" charset="0"/>
                <a:cs typeface="Times New Roman" pitchFamily="18" charset="0"/>
              </a:rPr>
              <a:t>ВОРОНЕЖСКОЙ ОБЛАСТИ</a:t>
            </a:r>
            <a:endParaRPr lang="en-US" altLang="ru-RU" sz="2400" b="1" dirty="0">
              <a:solidFill>
                <a:srgbClr val="5277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215688" y="2711626"/>
            <a:ext cx="1548000" cy="1797494"/>
          </a:xfrm>
          <a:custGeom>
            <a:avLst/>
            <a:gdLst>
              <a:gd name="connsiteX0" fmla="*/ 0 w 1653477"/>
              <a:gd name="connsiteY0" fmla="*/ 0 h 1157434"/>
              <a:gd name="connsiteX1" fmla="*/ 1074760 w 1653477"/>
              <a:gd name="connsiteY1" fmla="*/ 0 h 1157434"/>
              <a:gd name="connsiteX2" fmla="*/ 1653477 w 1653477"/>
              <a:gd name="connsiteY2" fmla="*/ 578717 h 1157434"/>
              <a:gd name="connsiteX3" fmla="*/ 1074760 w 1653477"/>
              <a:gd name="connsiteY3" fmla="*/ 1157434 h 1157434"/>
              <a:gd name="connsiteX4" fmla="*/ 0 w 1653477"/>
              <a:gd name="connsiteY4" fmla="*/ 1157434 h 1157434"/>
              <a:gd name="connsiteX5" fmla="*/ 578717 w 1653477"/>
              <a:gd name="connsiteY5" fmla="*/ 578717 h 1157434"/>
              <a:gd name="connsiteX6" fmla="*/ 0 w 1653477"/>
              <a:gd name="connsiteY6" fmla="*/ 0 h 115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477" h="1157434">
                <a:moveTo>
                  <a:pt x="1653476" y="0"/>
                </a:moveTo>
                <a:lnTo>
                  <a:pt x="1653476" y="752332"/>
                </a:lnTo>
                <a:lnTo>
                  <a:pt x="826739" y="1157434"/>
                </a:lnTo>
                <a:lnTo>
                  <a:pt x="1" y="752332"/>
                </a:lnTo>
                <a:lnTo>
                  <a:pt x="1" y="0"/>
                </a:lnTo>
                <a:lnTo>
                  <a:pt x="826739" y="405102"/>
                </a:lnTo>
                <a:lnTo>
                  <a:pt x="1653476" y="0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1" tIns="588877" rIns="10160" bIns="58887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Генеральная цель</a:t>
            </a:r>
            <a:endParaRPr lang="ru-RU" b="1" kern="1200" dirty="0">
              <a:latin typeface="Times New Roman" pitchFamily="18" charset="0"/>
              <a:ea typeface="Calibri" charset="0"/>
              <a:cs typeface="Times New Roman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15688" y="4437113"/>
            <a:ext cx="1548000" cy="2232248"/>
          </a:xfrm>
          <a:custGeom>
            <a:avLst/>
            <a:gdLst>
              <a:gd name="connsiteX0" fmla="*/ 0 w 1653477"/>
              <a:gd name="connsiteY0" fmla="*/ 0 h 1256973"/>
              <a:gd name="connsiteX1" fmla="*/ 1024991 w 1653477"/>
              <a:gd name="connsiteY1" fmla="*/ 0 h 1256973"/>
              <a:gd name="connsiteX2" fmla="*/ 1653477 w 1653477"/>
              <a:gd name="connsiteY2" fmla="*/ 628487 h 1256973"/>
              <a:gd name="connsiteX3" fmla="*/ 1024991 w 1653477"/>
              <a:gd name="connsiteY3" fmla="*/ 1256973 h 1256973"/>
              <a:gd name="connsiteX4" fmla="*/ 0 w 1653477"/>
              <a:gd name="connsiteY4" fmla="*/ 1256973 h 1256973"/>
              <a:gd name="connsiteX5" fmla="*/ 628487 w 1653477"/>
              <a:gd name="connsiteY5" fmla="*/ 628487 h 1256973"/>
              <a:gd name="connsiteX6" fmla="*/ 0 w 1653477"/>
              <a:gd name="connsiteY6" fmla="*/ 0 h 125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477" h="1256973">
                <a:moveTo>
                  <a:pt x="1653477" y="0"/>
                </a:moveTo>
                <a:lnTo>
                  <a:pt x="1653477" y="779198"/>
                </a:lnTo>
                <a:lnTo>
                  <a:pt x="826738" y="1256973"/>
                </a:lnTo>
                <a:lnTo>
                  <a:pt x="0" y="779198"/>
                </a:lnTo>
                <a:lnTo>
                  <a:pt x="0" y="0"/>
                </a:lnTo>
                <a:lnTo>
                  <a:pt x="826738" y="477776"/>
                </a:lnTo>
                <a:lnTo>
                  <a:pt x="1653477" y="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lumMod val="75000"/>
                </a:schemeClr>
              </a:gs>
              <a:gs pos="50000">
                <a:schemeClr val="accent4">
                  <a:hueOff val="0"/>
                  <a:satOff val="0"/>
                  <a:lumOff val="0"/>
                  <a:alphaOff val="0"/>
                  <a:shade val="45000"/>
                  <a:satMod val="170000"/>
                </a:schemeClr>
              </a:gs>
              <a:gs pos="70000">
                <a:schemeClr val="accent4">
                  <a:hueOff val="0"/>
                  <a:satOff val="0"/>
                  <a:lumOff val="0"/>
                  <a:alphaOff val="0"/>
                  <a:tint val="99000"/>
                  <a:shade val="65000"/>
                  <a:satMod val="155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tint val="95500"/>
                  <a:shade val="100000"/>
                  <a:satMod val="155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2" tIns="637377" rIns="8889" bIns="63737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Times New Roman" pitchFamily="18" charset="0"/>
                <a:ea typeface="Calibri" charset="0"/>
                <a:cs typeface="Times New Roman" pitchFamily="18" charset="0"/>
              </a:rPr>
              <a:t>Стратегические цели</a:t>
            </a:r>
            <a:endParaRPr lang="ru-RU" sz="1600" b="1" kern="1200" dirty="0">
              <a:latin typeface="Times New Roman" pitchFamily="18" charset="0"/>
              <a:ea typeface="Calibri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11760" y="4221088"/>
            <a:ext cx="6552728" cy="2448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endParaRPr lang="ru-RU" sz="1400" b="1" i="1" kern="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700" kern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Создание благоприятной социальной среды, обеспечивающее всестороннее развитие личности на основе  получения качественного образования, развития культуры и формирования здорового образа жизни.</a:t>
            </a:r>
          </a:p>
          <a:p>
            <a:pPr>
              <a:spcAft>
                <a:spcPts val="0"/>
              </a:spcAft>
            </a:pPr>
            <a:r>
              <a:rPr lang="ru-RU" sz="17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сельскохозяйственного производства и переработки, создание условий для привлечения инвестиций.</a:t>
            </a:r>
          </a:p>
          <a:p>
            <a:pPr>
              <a:spcAft>
                <a:spcPts val="0"/>
              </a:spcAft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равных условий в качестве жизни населения  и сохранение экологического комфорта проживания в районе </a:t>
            </a:r>
          </a:p>
          <a:p>
            <a:pPr>
              <a:spcAft>
                <a:spcPts val="0"/>
              </a:spcAft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8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9674"/>
          </a:xfrm>
        </p:spPr>
        <p:txBody>
          <a:bodyPr>
            <a:noAutofit/>
          </a:bodyPr>
          <a:lstStyle/>
          <a:p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0"/>
            <a:ext cx="8316416" cy="91102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/>
        </p:spPr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altLang="ru-RU" sz="2400" b="1" kern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Декомпозиция стратегических целей </a:t>
            </a:r>
            <a:endParaRPr lang="ru-RU" altLang="ru-RU" sz="2400" b="1" kern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400" b="1" kern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Новохоперского </a:t>
            </a:r>
            <a:r>
              <a:rPr lang="ru-RU" altLang="ru-RU" sz="2400" b="1" kern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endParaRPr lang="en-US" altLang="ru-RU" sz="2400" b="1" kern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980728"/>
            <a:ext cx="6505993" cy="12680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Генеральная цель: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жизни деятельности населения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 развития социально – экономического потенциала района, модернизации инженерной инфраструктуры и сохранение экологического равновесия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4016" y="2348880"/>
            <a:ext cx="3059832" cy="17281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1</a:t>
            </a:r>
          </a:p>
          <a:p>
            <a:pPr algn="ctr">
              <a:spcAft>
                <a:spcPts val="0"/>
              </a:spcAft>
            </a:pP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Создание благоприятной социальной среды, обеспечивающее всестороннее развитие личности на основе  получения качественного образования, развития культуры и формирования здорового образа жизни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2844" y="2420888"/>
            <a:ext cx="2997348" cy="1656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2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сельскохозяйственного производства и переработки, создание условий для привлечения инвестиций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2420888"/>
            <a:ext cx="2664296" cy="16561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3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равных условий в качестве жизни населения  и сохранение экологического комфорта проживания в районе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6" idx="2"/>
            <a:endCxn id="7" idx="0"/>
          </p:cNvCxnSpPr>
          <p:nvPr/>
        </p:nvCxnSpPr>
        <p:spPr>
          <a:xfrm flipH="1">
            <a:off x="1673932" y="2248755"/>
            <a:ext cx="3126729" cy="1001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8" idx="0"/>
          </p:cNvCxnSpPr>
          <p:nvPr/>
        </p:nvCxnSpPr>
        <p:spPr>
          <a:xfrm>
            <a:off x="4800661" y="2248755"/>
            <a:ext cx="857" cy="1721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  <a:endCxn id="9" idx="0"/>
          </p:cNvCxnSpPr>
          <p:nvPr/>
        </p:nvCxnSpPr>
        <p:spPr>
          <a:xfrm>
            <a:off x="4800661" y="2248755"/>
            <a:ext cx="2903687" cy="1721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79512" y="4081060"/>
            <a:ext cx="0" cy="23002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444208" y="4221088"/>
            <a:ext cx="0" cy="2160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419872" y="4077072"/>
            <a:ext cx="0" cy="2160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23528" y="4149080"/>
            <a:ext cx="295232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Подцель 1.1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условий качества жизни населения</a:t>
            </a:r>
            <a:endParaRPr lang="ru-RU" sz="1300" kern="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3529" y="4869160"/>
            <a:ext cx="2952328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Подцель 1.2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услуг транспорта и связи </a:t>
            </a:r>
            <a:endParaRPr lang="ru-RU" sz="1300" kern="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3529" y="5877272"/>
            <a:ext cx="2952328" cy="808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Подцель 1.3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человеческого капитала</a:t>
            </a:r>
            <a:endParaRPr lang="ru-RU" sz="1300" kern="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635896" y="4149081"/>
            <a:ext cx="2664296" cy="6480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Подцель 2.1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условий привлечения инвестиций</a:t>
            </a:r>
            <a:endParaRPr lang="ru-RU" sz="1300" kern="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63888" y="5013177"/>
            <a:ext cx="2736304" cy="7200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Подцель 2.2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животновод-ства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мясного и молочного  направления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88224" y="4149080"/>
            <a:ext cx="2448272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Подцель 3.1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Повышение уровня финансово-экономической самодостаточности муниципального района</a:t>
            </a:r>
            <a:endParaRPr lang="ru-RU" sz="1200" kern="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>
            <a:endCxn id="46" idx="1"/>
          </p:cNvCxnSpPr>
          <p:nvPr/>
        </p:nvCxnSpPr>
        <p:spPr>
          <a:xfrm>
            <a:off x="179512" y="4437112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47" idx="1"/>
          </p:cNvCxnSpPr>
          <p:nvPr/>
        </p:nvCxnSpPr>
        <p:spPr>
          <a:xfrm>
            <a:off x="179512" y="5229200"/>
            <a:ext cx="14401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381328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419872" y="4725144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53" idx="1"/>
          </p:cNvCxnSpPr>
          <p:nvPr/>
        </p:nvCxnSpPr>
        <p:spPr>
          <a:xfrm>
            <a:off x="3419872" y="5373216"/>
            <a:ext cx="14401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444208" y="4653136"/>
            <a:ext cx="1983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444208" y="5373216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703208" y="6479080"/>
            <a:ext cx="440792" cy="365125"/>
          </a:xfrm>
        </p:spPr>
        <p:txBody>
          <a:bodyPr/>
          <a:lstStyle/>
          <a:p>
            <a:fld id="{E1F13259-F063-4DBA-B70F-1DC3CDFDB07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9" y="0"/>
            <a:ext cx="910631" cy="1145448"/>
          </a:xfrm>
          <a:prstGeom prst="rect">
            <a:avLst/>
          </a:prstGeom>
        </p:spPr>
      </p:pic>
      <p:sp>
        <p:nvSpPr>
          <p:cNvPr id="95" name="Прямоугольник 94"/>
          <p:cNvSpPr/>
          <p:nvPr/>
        </p:nvSpPr>
        <p:spPr>
          <a:xfrm>
            <a:off x="6588224" y="5013176"/>
            <a:ext cx="2448272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Подцель 3.2. </a:t>
            </a:r>
            <a:r>
              <a:rPr lang="ru-RU" sz="12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Устранение диспропорций в уровне жизни населения в сельских поселениях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kern="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63888" y="5877272"/>
            <a:ext cx="2736304" cy="892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Подцель 2.3Обеспечение условий внедрения инновационных технологий и новых видов деятельности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3419872" y="62373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88224" y="6093296"/>
            <a:ext cx="244827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Подцель 3.3.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экологического комфорта.</a:t>
            </a:r>
          </a:p>
        </p:txBody>
      </p:sp>
      <p:cxnSp>
        <p:nvCxnSpPr>
          <p:cNvPr id="62" name="Прямая соединительная линия 61"/>
          <p:cNvCxnSpPr>
            <a:endCxn id="59" idx="1"/>
          </p:cNvCxnSpPr>
          <p:nvPr/>
        </p:nvCxnSpPr>
        <p:spPr>
          <a:xfrm>
            <a:off x="6444208" y="6381328"/>
            <a:ext cx="144016" cy="35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597730"/>
            <a:ext cx="8858280" cy="219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b="1" i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b="1" i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endParaRPr lang="ru-RU" i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endParaRPr lang="ru-RU" i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endParaRPr lang="ru-RU" i="1" dirty="0"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1327398"/>
              </p:ext>
            </p:extLst>
          </p:nvPr>
        </p:nvGraphicFramePr>
        <p:xfrm>
          <a:off x="1" y="980729"/>
          <a:ext cx="9143999" cy="7097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9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158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3378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ЦИИ</a:t>
                      </a:r>
                      <a:endParaRPr lang="ru-RU" sz="1600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Способы реализации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Ожидаемый результат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87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Подцель 1.1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условий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качества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жизни населения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 1.1.1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доступности качественного жилья 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программы переселение граждан, проживающих в ветхом и аварийном жилье.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Снижение доли  ветхого и аварийного жилья в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2,6 раза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0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 1.1.2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Строительство нового и приобретение жилья для многодетных семей, работников образования и здравоохранения. 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Выдача субсидии молодым семьям на приобретение, строительство жилья.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Бесплатное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предоставление участков для строительства жилья многодетным семьям.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Увеличение  доли населения улучшившие жилищные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условия,  из числа состоящих 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учете в качестве нуждающихся на 22%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0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u="sng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 1.1.3. </a:t>
                      </a:r>
                      <a:r>
                        <a:rPr lang="ru-RU" sz="1200" u="non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Реконструкция</a:t>
                      </a:r>
                      <a:r>
                        <a:rPr lang="ru-RU" sz="12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</a:rPr>
                        <a:t> системы  водоснабжения , модернизация и строительство канализационных сетей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взаимодействия  в реализации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двух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проектов по реконструкции и строительстве объектов водоснабжения в городских и сельских поселениях.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Сократить долю водопроводных сетей,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нуждающихся в замене в 5 раз.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Снизить долю проб питьевой воды из распределительной сети не отвечающим гигиеническим нормам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 СХП в 2,2 раза, по МБП в 3 раза.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08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u="sng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 1.1.4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качества услуг здравоохранения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Содействие в реализации проектов 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троительства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реконструкция  медицинских учреждений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(ФАП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амбулатории) отвечающим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современным требованиям.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качества, своевременности, шаговой доступности в оказании медицинской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помощи населению</a:t>
                      </a:r>
                      <a:r>
                        <a:rPr lang="ru-RU" sz="1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5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73616" y="6482928"/>
            <a:ext cx="370384" cy="365125"/>
          </a:xfrm>
        </p:spPr>
        <p:txBody>
          <a:bodyPr/>
          <a:lstStyle/>
          <a:p>
            <a:fld id="{E1F13259-F063-4DBA-B70F-1DC3CDFDB07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9" y="0"/>
            <a:ext cx="910631" cy="98072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671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/>
        </p:spPr>
        <p:txBody>
          <a:bodyPr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b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1:</a:t>
            </a:r>
            <a:r>
              <a:rPr lang="ru-RU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1800" b="1" i="1" kern="0" dirty="0" smtClean="0">
                <a:solidFill>
                  <a:srgbClr val="000000"/>
                </a:solidFill>
                <a:ea typeface="Times New Roman"/>
                <a:cs typeface="Times New Roman"/>
              </a:rPr>
              <a:t>оздание благоприятной социальной среды, обеспечивающее всестороннее развитие личности на основе  получения качественного образования, развития культуры и формирования здорового образа жизни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7459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597730"/>
            <a:ext cx="8858280" cy="219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b="1" i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b="1" i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endParaRPr lang="ru-RU" i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endParaRPr lang="ru-RU" i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endParaRPr lang="ru-RU" i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73616" y="6492875"/>
            <a:ext cx="370384" cy="365125"/>
          </a:xfrm>
        </p:spPr>
        <p:txBody>
          <a:bodyPr/>
          <a:lstStyle/>
          <a:p>
            <a:fld id="{E1F13259-F063-4DBA-B70F-1DC3CDFDB074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9" y="0"/>
            <a:ext cx="910631" cy="114544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/>
        </p:spPr>
        <p:txBody>
          <a:bodyPr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b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1:</a:t>
            </a:r>
            <a:r>
              <a:rPr lang="ru-RU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1800" b="1" i="1" kern="0" dirty="0" smtClean="0">
                <a:solidFill>
                  <a:srgbClr val="000000"/>
                </a:solidFill>
                <a:ea typeface="Times New Roman"/>
                <a:cs typeface="Times New Roman"/>
              </a:rPr>
              <a:t>оздание благоприятной социальной среды, обеспечивающее всестороннее развитие личности на основе  получения качественного образования, развития культуры и формирования здорового образа жизни</a:t>
            </a:r>
            <a:endParaRPr lang="ru-RU" sz="18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9171217"/>
              </p:ext>
            </p:extLst>
          </p:nvPr>
        </p:nvGraphicFramePr>
        <p:xfrm>
          <a:off x="35497" y="1204289"/>
          <a:ext cx="9036496" cy="4611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997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7170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Подцели</a:t>
                      </a:r>
                      <a:endParaRPr lang="ru-RU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Задачи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Способы реализации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Ожидаемый результат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10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Подцель 1.2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доступности услуг транспорта и связи 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 1.2.1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Улучшение качества автомобильных дорог общего пользования местного значения муниципального образования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работ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вхождению в областные 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программы по с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троительству 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ремонту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дорог общего пользования местного значения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доли дорог общего пользования местного значения, отвечающ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r>
                        <a:rPr lang="ru-RU" sz="1200" b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нормативным требованиям в 1,6 раза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u="sng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 </a:t>
                      </a:r>
                      <a:r>
                        <a:rPr lang="ru-RU" sz="12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1.2.2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Обеспечение мобильности населения и транспортной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доступности.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маршрутной сети пассажирских перевозок.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 охват населенных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пунктов регулярным автобусным сообщением.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6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u="sng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 </a:t>
                      </a:r>
                      <a:r>
                        <a:rPr lang="ru-RU" sz="12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1.2.3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Доступность и качество услуг связи и информационно-коммуникативных технологий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включения в план работ строительство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отдаленных населенных пунктах района линий широкополосного и мобильного интернета.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Увеличить доступность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широкополосного и мобильного интернета до всех населенных пунктов.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392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u="sng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 </a:t>
                      </a:r>
                      <a:r>
                        <a:rPr lang="ru-RU" sz="12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1.2.4.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Улучшения качества и расширения перечня государственных  и муниципальных услуг, оказываемых через МФЦ и в электронном форме.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Освоение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новых проектов информационных систем для увеличения числа государственных и муниципальных услуг, оказываемых через МФЦ.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Рост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количества государственных и муниципальных услуг, оказываемых через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МФЦ к 2035 году на 88%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59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597730"/>
            <a:ext cx="8858280" cy="219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b="1" i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b="1" i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endParaRPr lang="ru-RU" i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endParaRPr lang="ru-RU" i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endParaRPr lang="ru-RU" i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9600" y="6492875"/>
            <a:ext cx="514400" cy="365125"/>
          </a:xfrm>
        </p:spPr>
        <p:txBody>
          <a:bodyPr/>
          <a:lstStyle/>
          <a:p>
            <a:fld id="{E1F13259-F063-4DBA-B70F-1DC3CDFDB074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9" y="0"/>
            <a:ext cx="910631" cy="114544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/>
        </p:spPr>
        <p:txBody>
          <a:bodyPr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b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1:</a:t>
            </a:r>
            <a:r>
              <a:rPr lang="ru-RU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1800" b="1" i="1" kern="0" dirty="0" smtClean="0">
                <a:solidFill>
                  <a:srgbClr val="000000"/>
                </a:solidFill>
                <a:ea typeface="Times New Roman"/>
                <a:cs typeface="Times New Roman"/>
              </a:rPr>
              <a:t>оздание благоприятной социальной среды, обеспечивающее всестороннее развитие личности на основе  получения качественного образования, развития культуры и формирования здорового образа жизни</a:t>
            </a:r>
            <a:endParaRPr lang="ru-RU" sz="18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4410611"/>
              </p:ext>
            </p:extLst>
          </p:nvPr>
        </p:nvGraphicFramePr>
        <p:xfrm>
          <a:off x="35496" y="1297893"/>
          <a:ext cx="9108504" cy="533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11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62420">
                <a:tc>
                  <a:txBody>
                    <a:bodyPr/>
                    <a:lstStyle/>
                    <a:p>
                      <a:pPr algn="ctr"/>
                      <a:r>
                        <a:rPr lang="ru-RU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Подцели</a:t>
                      </a:r>
                      <a:endParaRPr lang="ru-RU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Способы реализации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6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Подцель </a:t>
                      </a:r>
                      <a:r>
                        <a:rPr lang="ru-RU" sz="12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1.3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человеческого капитала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 </a:t>
                      </a:r>
                      <a:r>
                        <a:rPr lang="ru-RU" sz="12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1.3.1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Доступность и качество образовательных услуг (дошкольного, школьного, среднего специального)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Укрепление материально-технической базы, реализация инновационных процессов в общеобразовательных учреждениях.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Содействие в реализации проекта строительства школы на 1101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чел.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Соответствие  всех общеобразовательных учреждений современным требованиям обучения.</a:t>
                      </a:r>
                      <a:endParaRPr lang="ru-RU" sz="1200" kern="1200" dirty="0" smtClean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/>
                        </a:solidFill>
                        <a:highlight>
                          <a:srgbClr val="FFFF00"/>
                        </a:highligh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8764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u="sng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 1.3.2.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культурного пространства, поддержание культурных традиций района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условий для сохранения и умножения культурных традиций района, повышение качества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услуг.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Увеличить на 60% количество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населения, участвующих в культурно - досуговый мероприятиях.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60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u="sng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 1.3.3.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традиций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культуры отдыха и спорта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Увеличение количества, массовости и уровня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спортивно-массовых и физкультурно-оздоровительных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материально-технической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базы культуры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спорта.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Увеличить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долю населения. систематически занимающиеся физической культурой и спортом до 50%.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609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Задача1.3. 4.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Поддержка в создании и деятельности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ТОС 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Поддержка, в том числе 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финансовая, общественно-полезных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инициатив.</a:t>
                      </a: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Рост числа количества реализованных общественно-полезных инициатив в 5,3 раза.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800" marR="50800" marT="1079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59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597730"/>
            <a:ext cx="8858280" cy="219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b="1" i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b="1" i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endParaRPr lang="ru-RU" i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endParaRPr lang="ru-RU" i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endParaRPr lang="ru-RU" i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92875"/>
            <a:ext cx="514400" cy="365125"/>
          </a:xfrm>
        </p:spPr>
        <p:txBody>
          <a:bodyPr/>
          <a:lstStyle/>
          <a:p>
            <a:fld id="{E1F13259-F063-4DBA-B70F-1DC3CDFDB074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9" y="0"/>
            <a:ext cx="910631" cy="114544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/>
        </p:spPr>
        <p:txBody>
          <a:bodyPr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b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2:</a:t>
            </a:r>
            <a:r>
              <a:rPr lang="ru-RU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Развитие сельскохозяйственного производства и переработки, создание условий для привлечения инвестиций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6137832"/>
              </p:ext>
            </p:extLst>
          </p:nvPr>
        </p:nvGraphicFramePr>
        <p:xfrm>
          <a:off x="0" y="1115867"/>
          <a:ext cx="9108504" cy="5659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764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7170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Подцели</a:t>
                      </a:r>
                      <a:endParaRPr lang="ru-RU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Способы реализации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58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Подцель 2.1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Обеспечение условий привлечения инвестиций</a:t>
                      </a: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Times New Roman"/>
                          <a:ea typeface="Calibri"/>
                          <a:cs typeface="Times New Roman"/>
                        </a:rPr>
                        <a:t>Задача 2.1.1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Формирование благоприятной инвестиционной среды.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Информационная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и финансовая п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оддержка предпринимательской инициативы</a:t>
                      </a:r>
                      <a:endParaRPr lang="ru-RU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Снижение административных барьеров для развития бизнеса, организация работы с инвесторами и бизнесом по принципу «одного окна».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Предоставление инвестиционных площадок с инфраструктурой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Среднегодовой объем привлечения инвестиций не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менее 1,7 млрд. руб.</a:t>
                      </a:r>
                      <a:endParaRPr lang="ru-RU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Увеличение оборота СМСП  в 3,28 раза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33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Times New Roman"/>
                          <a:ea typeface="Calibri"/>
                          <a:cs typeface="Times New Roman"/>
                        </a:rPr>
                        <a:t>Подцель 2.2 </a:t>
                      </a:r>
                      <a:endParaRPr lang="ru-RU" sz="1100" u="sng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Развитие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животноводства мясного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молочного направления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Times New Roman"/>
                          <a:ea typeface="Calibri"/>
                          <a:cs typeface="Times New Roman"/>
                        </a:rPr>
                        <a:t>Задача 2.2.1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Развитие высокопродуктивного мясного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животноводства.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Организация взаимодействия по реконструкции,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модернизации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 внедрение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инновационных технологий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существующих животноводческих комплексов.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Привлечение инвесторов на </a:t>
                      </a:r>
                      <a:r>
                        <a:rPr lang="ru-RU" sz="11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подготовленные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инвестиционные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площадки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района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 развитой инфраструктурой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Рост объемов производства продукции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животноводства на 35%.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2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Times New Roman"/>
                          <a:ea typeface="Calibri"/>
                          <a:cs typeface="Times New Roman"/>
                        </a:rPr>
                        <a:t>Задача 2.2.2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Содействие развитию молочного животноводства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Предоставление инвестиционной площадки с инфраструктурой и земель сельскохозяйственного назначения для создания кормовой базы.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Создание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молочного животноводческого предприятия.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Создание 1400 новых рабочих мест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Увеличение производства сахара, спирта  на 25 %, рост поступлений в доходную часть  бюджета.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6597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Подцель 2.3 Обеспечение условий внедрения инновационных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технологий и новых видов деятельности.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Задача </a:t>
                      </a: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2.3.1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Формирование новых для района видов деятельности, (добыча и обработка песка, добыча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полезных ископаемых,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минеральной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воды.) 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Организация взаимодействия с региональным центром для разработки и реализации инвестиционных проектов по использованию минерально-сырьевой базы района.</a:t>
                      </a:r>
                      <a:endParaRPr lang="ru-RU" sz="11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6287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Times New Roman"/>
                          <a:ea typeface="Calibri"/>
                          <a:cs typeface="Times New Roman"/>
                        </a:rPr>
                        <a:t>Задача </a:t>
                      </a:r>
                      <a:r>
                        <a:rPr lang="ru-RU" sz="1100" u="sng" dirty="0" smtClean="0">
                          <a:latin typeface="Times New Roman"/>
                          <a:ea typeface="Calibri"/>
                          <a:cs typeface="Times New Roman"/>
                        </a:rPr>
                        <a:t>2.3.2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Развитие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на основе новых технологий крупных предприятий района по переработке сахарной свёклы, подсолнечника, углублению степени переработки.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Организация взаимодействия собственника-инвестора и регионального центра по внедрению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инновационных технологий </a:t>
                      </a:r>
                      <a:r>
                        <a:rPr lang="ru-RU" sz="1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ru-RU" sz="1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ОАО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«Елань-Коленовский сахарный завод</a:t>
                      </a:r>
                      <a:r>
                        <a:rPr lang="ru-RU" sz="1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и  </a:t>
                      </a:r>
                      <a:r>
                        <a:rPr lang="ru-RU" sz="1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модернизация</a:t>
                      </a:r>
                      <a:r>
                        <a:rPr lang="ru-RU" sz="11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предприятия ООО «Этанол спирт» по использованию зерна в качестве сырья</a:t>
                      </a:r>
                      <a:r>
                        <a:rPr lang="ru-RU" sz="1100" baseline="0" dirty="0" smtClean="0">
                          <a:solidFill>
                            <a:schemeClr val="accent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1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Times New Roman"/>
                          <a:ea typeface="Calibri"/>
                          <a:cs typeface="Times New Roman"/>
                        </a:rPr>
                        <a:t>Задача </a:t>
                      </a:r>
                      <a:r>
                        <a:rPr lang="ru-RU" sz="1100" u="sng" dirty="0" smtClean="0">
                          <a:latin typeface="Times New Roman"/>
                          <a:ea typeface="Calibri"/>
                          <a:cs typeface="Times New Roman"/>
                        </a:rPr>
                        <a:t>2.3.3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Развитие въездного туризма на территории МО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Развитие баз отдыха, народных традиций, этнографический туризм, экологический, культурно-познавательный, сельский, паломнический и деловой туризм. На реке Хопер – водный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туризм.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Ежегодное посещение района в качестве туристов 10 тыс.  чел.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00" marR="50800" marT="1079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59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3">
            <a:lumMod val="40000"/>
            <a:lumOff val="60000"/>
          </a:schemeClr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 algn="ctr">
          <a:defRPr sz="2400" b="1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4435</TotalTime>
  <Words>3106</Words>
  <Application>Microsoft Office PowerPoint</Application>
  <PresentationFormat>Экран (4:3)</PresentationFormat>
  <Paragraphs>635</Paragraphs>
  <Slides>21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 НОВОХОПЕРСКИЙ МУНИЦИПАЛЬНЫЙ РАЙОН  ВОРОНЕЖСКОЙ ОБЛАСТИ </vt:lpstr>
      <vt:lpstr>Слайд 4</vt:lpstr>
      <vt:lpstr>Слайд 5</vt:lpstr>
      <vt:lpstr>Цель 1: Создание благоприятной социальной среды, обеспечивающее всестороннее развитие личности на основе  получения качественного образования, развития культуры и формирования здорового образа жизни</vt:lpstr>
      <vt:lpstr>Цель 1: Создание благоприятной социальной среды, обеспечивающее всестороннее развитие личности на основе  получения качественного образования, развития культуры и формирования здорового образа жизни</vt:lpstr>
      <vt:lpstr>Цель 1: Создание благоприятной социальной среды, обеспечивающее всестороннее развитие личности на основе  получения качественного образования, развития культуры и формирования здорового образа жизни</vt:lpstr>
      <vt:lpstr>Цель 2: Развитие сельскохозяйственного производства и переработки, создание условий для привлечения инвестиций</vt:lpstr>
      <vt:lpstr> Цель 3: Обеспечение равных условий в качестве жизни населения  и сохранение экологического комфорта проживания в районе   </vt:lpstr>
      <vt:lpstr> Показатели реализации стратегии социально – экономического развития Новохоперского муниципального района на период до 2035 года</vt:lpstr>
      <vt:lpstr>Показатели реализации стратегии социально – экономического развития Новохоперского муниципального района на период до 2035 года</vt:lpstr>
      <vt:lpstr>Показатели реализации стратегии социально – экономического развития Новохоперского муниципального района на период до 2035 года</vt:lpstr>
      <vt:lpstr>Ключевые проекты в экономической сфере</vt:lpstr>
      <vt:lpstr>Слайд 15</vt:lpstr>
      <vt:lpstr>Слайд 16</vt:lpstr>
      <vt:lpstr>Слайд 17</vt:lpstr>
      <vt:lpstr>Слайд 18</vt:lpstr>
      <vt:lpstr>Слайд 19</vt:lpstr>
      <vt:lpstr>Ожидаемые результаты реализации  стратегии Новохоперского муниципального района к 2035 году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Новохоперский район</dc:title>
  <dc:subject>Стратегия 2035</dc:subject>
  <dc:creator>admin</dc:creator>
  <cp:lastModifiedBy>Econom22</cp:lastModifiedBy>
  <cp:revision>402</cp:revision>
  <cp:lastPrinted>2017-10-04T08:02:40Z</cp:lastPrinted>
  <dcterms:created xsi:type="dcterms:W3CDTF">2017-09-29T02:31:25Z</dcterms:created>
  <dcterms:modified xsi:type="dcterms:W3CDTF">2017-12-26T10:41:54Z</dcterms:modified>
</cp:coreProperties>
</file>