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4" r:id="rId9"/>
    <p:sldId id="266" r:id="rId10"/>
    <p:sldId id="267" r:id="rId11"/>
    <p:sldId id="268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878" autoAdjust="0"/>
  </p:normalViewPr>
  <p:slideViewPr>
    <p:cSldViewPr>
      <p:cViewPr varScale="1">
        <p:scale>
          <a:sx n="111" d="100"/>
          <a:sy n="111" d="100"/>
        </p:scale>
        <p:origin x="161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24.11.2016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24.11.2016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 anchor="t"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Повестка  дня: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1484784"/>
            <a:ext cx="7488832" cy="4680520"/>
          </a:xfrm>
        </p:spPr>
        <p:txBody>
          <a:bodyPr>
            <a:normAutofit fontScale="77500" lnSpcReduction="20000"/>
          </a:bodyPr>
          <a:lstStyle/>
          <a:p>
            <a:pPr marL="342900" indent="-342900" algn="l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 подготовке и проведении итогового сочинения в 11 классе.</a:t>
            </a:r>
          </a:p>
          <a:p>
            <a:pPr marL="342900" indent="-342900" algn="l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Об организации двухразового горячего питания в образовательных учреждениях.</a:t>
            </a:r>
          </a:p>
          <a:p>
            <a:pPr marL="342900" indent="-342900" algn="l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 введении Стандарта педагога с 01.01.2017 г.</a:t>
            </a:r>
          </a:p>
          <a:p>
            <a:pPr marL="342900" indent="-342900" algn="l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Об участии в программе 50% </a:t>
            </a:r>
            <a:r>
              <a:rPr lang="ru-RU" sz="3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50%.</a:t>
            </a:r>
          </a:p>
          <a:p>
            <a:pPr marL="342900" indent="-342900" algn="l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Итоги </a:t>
            </a:r>
            <a:r>
              <a:rPr lang="ru-RU" sz="34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статистической отчетности в 2016 г.</a:t>
            </a:r>
            <a:endParaRPr lang="ru-RU" sz="3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Разное.</a:t>
            </a:r>
          </a:p>
          <a:p>
            <a:pPr marL="342900" indent="-342900" algn="l"/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332656"/>
            <a:ext cx="7674056" cy="187220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Охват учащихся двухразовым горячим питанием - 80% и более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(показатель близкий к рейтинговым обязательствам)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75656" y="2204864"/>
            <a:ext cx="7458032" cy="4043536"/>
          </a:xfrm>
        </p:spPr>
        <p:txBody>
          <a:bodyPr>
            <a:normAutofit fontScale="92500" lnSpcReduction="1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Терновская СОШ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Троицкая СОШ</a:t>
            </a: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Подосиновская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ООШ</a:t>
            </a: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Бороздиновская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СОШ</a:t>
            </a: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Подгоренская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СОШ-78%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Отсутствуют условия для организации питания в </a:t>
            </a:r>
          </a:p>
          <a:p>
            <a:pPr>
              <a:buNone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Новохоперской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СОШ № 2 (1 раз питаются 70%), </a:t>
            </a:r>
          </a:p>
          <a:p>
            <a:pPr>
              <a:buNone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Пыховской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ООШ (1 раз питаются 100%)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7746064" cy="122899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Анализ питания в образовательных организациях, не достигших рейтинговых показателей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99592" y="1268760"/>
          <a:ext cx="8034858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6"/>
                <a:gridCol w="1152128"/>
                <a:gridCol w="993095"/>
                <a:gridCol w="1339143"/>
                <a:gridCol w="1339143"/>
                <a:gridCol w="1339143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Кол-во мест  в столовой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Кол-во уч-ся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% питающихся 1 раз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%</a:t>
                      </a:r>
                    </a:p>
                    <a:p>
                      <a:r>
                        <a:rPr lang="ru-RU" dirty="0" smtClean="0"/>
                        <a:t>питающихся 2 раза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Стоимость:</a:t>
                      </a:r>
                    </a:p>
                    <a:p>
                      <a:r>
                        <a:rPr lang="ru-RU" dirty="0" smtClean="0"/>
                        <a:t>завтрак</a:t>
                      </a:r>
                    </a:p>
                    <a:p>
                      <a:r>
                        <a:rPr lang="ru-RU" dirty="0" smtClean="0"/>
                        <a:t>обед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Новохоперская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 гимназия №1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120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542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98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</a:p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Краснянская СОШ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270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63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</a:p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Новохоперская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 СОШ №91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327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93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Елань-Коленовская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 СОШ №1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120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395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68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Новохоперская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 ООШ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131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</a:p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Елань-Коленовская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 СОШ №2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370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76375" y="549275"/>
            <a:ext cx="6049963" cy="12239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3366"/>
                </a:solidFill>
              </a:rPr>
              <a:t>Профессиональный стандарт педагога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331640" y="1916832"/>
            <a:ext cx="705678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Профессиональный стандарт педагога – рамочный документ, в котором определяются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основные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требования к его квалификации.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Общенациональная рамка стандарта может быть дополнена региональными требованиями, внутренним стандартом образовательного учреждения, в соответствии со спецификой реализуемых в данном учреждении образовательных программ.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Область применения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 приеме на работу в образовательное учреждение;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 проведении аттестации педагогов образовательных учреждений региональными органами исполнительной власти, осуществляющими управление в сфере образования;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 проведении аттестации педагогов самими образовательными организациями, в случае предоставления им соответствующих полномочий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Содержание Стандарта педагога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Часть 1 – обучение (7 компетенций)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Часть 2 – воспитание (11 компетенций)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Часть 3 – развитие(19 компетенций)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Психолого-педагогические требования к квалификации педагогического работника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672" y="476673"/>
            <a:ext cx="66247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Методы оценки выполнения требований профессионального стандарта педагога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59632" y="2136338"/>
            <a:ext cx="7200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Итоговая оценка профессиональной деятельности педагога производится по результатам обучения, воспитания и развития учащихся.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Производя такую комплексную оценку, необходимо учитывать уровни образования, склонности и способности детей, особенности их развития и реальные учебные возможности.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1052736"/>
            <a:ext cx="676875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-Оценка соответствия требованиям, предъявляемым к педагогу, может быть проведена посредством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внутреннего аудита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включающего анализ планов и отчетов, посещение проводимых им уроков, или в иной форме. 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-Сбор данных для оценивания может быть осуществлен посредством результативного опроса, выслушивания, наблюдений и анализа документов, записей и данных.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188641"/>
            <a:ext cx="734481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-Внутренние аудиторы образовательного учреждения должны назначаться из числа наиболее уважаемых и авторитетных педагогов  данного учреждения и быть обучены принципам, процедурам и методам проведения аудитов. </a:t>
            </a:r>
          </a:p>
          <a:p>
            <a:pPr>
              <a:defRPr/>
            </a:pP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-Объем и частота проведения внутреннего аудита в отношении конкретного педагога устанавливаются самой образовательной организацией, исходя из ее политики в области повышения качества образовательных услуг.</a:t>
            </a:r>
          </a:p>
          <a:p>
            <a:pPr>
              <a:defRPr/>
            </a:pP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-Результаты внутренних аудитов должны учитываться при проведении государственной аттестации педагога и присвоении ему соответствующей категории.</a:t>
            </a:r>
            <a:endParaRPr lang="ru-RU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3688" y="620688"/>
            <a:ext cx="6552728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Задачи по внедрению Стандарта педагога:</a:t>
            </a:r>
          </a:p>
          <a:p>
            <a:endParaRPr lang="ru-RU" dirty="0" smtClean="0"/>
          </a:p>
          <a:p>
            <a:pPr marL="342900" indent="-3429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Изучить компетенции стандарта педагога до 01.01.2017 г.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Каждому педагогу необходимо провести самоанализ соответствия Стандарту педагога,  определить недостающие компетенции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образовательном учреждении выработать план по доведению каждого педагога до соответствия Стандарту педагога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 конца 2016 года провести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внутренние аттестационные процедуры.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404664"/>
            <a:ext cx="8064896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Статистика по  отчету ОО-1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Контингент                                 Классы-комплекты               ср.наполняемость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2015-2016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уч.год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3062                                                      198                                                     15,5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2016-2017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уч.год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3079                                                       199                                                    15,5 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По 1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уч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             По 2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уч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                По 3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уч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Комплектование   1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0-0                          1-2                        0-0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Комплектование 5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                           2-1                           1-1                         1-3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Комплектование 10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                         0-0                         1-1                          0-1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Субвенция 2015 год  -182 602,50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2016 год – 166 384,10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2017 год – 164 302,30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Прогноз       2018 год – 155 996,50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2019 год – 161 087,00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899592" y="1268760"/>
          <a:ext cx="7488831" cy="609600"/>
        </p:xfrm>
        <a:graphic>
          <a:graphicData uri="http://schemas.openxmlformats.org/drawingml/2006/table">
            <a:tbl>
              <a:tblPr/>
              <a:tblGrid>
                <a:gridCol w="2496277"/>
                <a:gridCol w="2496277"/>
                <a:gridCol w="2496277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Основной срок 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Дополнительные сроки 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07.12.2016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latin typeface="Times New Roman" pitchFamily="18" charset="0"/>
                          <a:cs typeface="Times New Roman" pitchFamily="18" charset="0"/>
                        </a:rPr>
                        <a:t>01.02.2017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03.05.2017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755576" y="404664"/>
            <a:ext cx="75608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Календарь сдачи итогового сочинения (изложения) 2016-2017 учебный год </a:t>
            </a:r>
            <a:endParaRPr lang="ru-RU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31640" y="2276872"/>
            <a:ext cx="756084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Вправе участвовать в дополнительные сроки: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обучающиеся, получившие «незачет» (не более 2-х раз); 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обучающиеся и другие категории участников итогового сочинения (изложения), не явившиеся на итоговое сочинение (изложение) по уважительной причине; 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обучающиеся и другие категории участников итогового сочинения (изложения), не завершившие сдачу итогового сочинения (изложения) по уважительной причине. 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620688"/>
            <a:ext cx="68014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Исполнение поручений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95536" y="1556792"/>
            <a:ext cx="8748464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Протокол поручений, определенных на августовском совещании педагогических работников  и совещании с руководителями образовательных организаций 09.09.2016 года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П.4 – декабрь 2016 г.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П.8 –до 16.09 2016 г.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2. Поручение главы по питанию до 1 декабря 2016 г.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/>
              <a:t>Сайты образовательных организаций 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99592" y="1556792"/>
          <a:ext cx="8136904" cy="48319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432"/>
                <a:gridCol w="648072"/>
                <a:gridCol w="648072"/>
                <a:gridCol w="756084"/>
                <a:gridCol w="756084"/>
                <a:gridCol w="720080"/>
                <a:gridCol w="720080"/>
              </a:tblGrid>
              <a:tr h="442848">
                <a:tc>
                  <a:txBody>
                    <a:bodyPr/>
                    <a:lstStyle/>
                    <a:p>
                      <a:r>
                        <a:rPr lang="ru-RU" dirty="0" smtClean="0"/>
                        <a:t>ОО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Версия с-в</a:t>
                      </a:r>
                      <a:endParaRPr lang="ru-RU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600" dirty="0" smtClean="0"/>
                        <a:t>актуализация</a:t>
                      </a:r>
                      <a:endParaRPr lang="ru-RU" sz="1600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новости</a:t>
                      </a:r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7232">
                <a:tc>
                  <a:txBody>
                    <a:bodyPr/>
                    <a:lstStyle/>
                    <a:p>
                      <a:r>
                        <a:rPr lang="ru-RU" sz="1800" b="1" dirty="0" err="1" smtClean="0"/>
                        <a:t>Е-Коленовская</a:t>
                      </a:r>
                      <a:r>
                        <a:rPr lang="ru-RU" sz="1800" b="1" dirty="0" smtClean="0"/>
                        <a:t> СОШ № 1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271512">
                <a:tc>
                  <a:txBody>
                    <a:bodyPr/>
                    <a:lstStyle/>
                    <a:p>
                      <a:r>
                        <a:rPr lang="ru-RU" sz="1800" b="1" dirty="0" err="1" smtClean="0"/>
                        <a:t>Новохоперская</a:t>
                      </a:r>
                      <a:r>
                        <a:rPr lang="ru-RU" sz="1800" b="1" baseline="0" dirty="0" smtClean="0"/>
                        <a:t> гимназия №1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193784">
                <a:tc>
                  <a:txBody>
                    <a:bodyPr/>
                    <a:lstStyle/>
                    <a:p>
                      <a:r>
                        <a:rPr lang="ru-RU" sz="1800" b="1" dirty="0" err="1" smtClean="0"/>
                        <a:t>Новохоперская</a:t>
                      </a:r>
                      <a:r>
                        <a:rPr lang="ru-RU" sz="1800" b="1" dirty="0" smtClean="0"/>
                        <a:t> СОШ №2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32080">
                <a:tc>
                  <a:txBody>
                    <a:bodyPr/>
                    <a:lstStyle/>
                    <a:p>
                      <a:r>
                        <a:rPr lang="ru-RU" sz="1800" b="1" dirty="0" err="1" smtClean="0"/>
                        <a:t>Новохоперская</a:t>
                      </a:r>
                      <a:r>
                        <a:rPr lang="ru-RU" sz="1800" b="1" dirty="0" smtClean="0"/>
                        <a:t> СОШ № 91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26360">
                <a:tc>
                  <a:txBody>
                    <a:bodyPr/>
                    <a:lstStyle/>
                    <a:p>
                      <a:r>
                        <a:rPr lang="ru-RU" sz="1800" b="1" dirty="0" err="1" smtClean="0"/>
                        <a:t>Алферовская</a:t>
                      </a:r>
                      <a:r>
                        <a:rPr lang="ru-RU" sz="1800" b="1" dirty="0" smtClean="0"/>
                        <a:t> ООШ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20640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Березовская ООШ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242912">
                <a:tc>
                  <a:txBody>
                    <a:bodyPr/>
                    <a:lstStyle/>
                    <a:p>
                      <a:r>
                        <a:rPr lang="ru-RU" sz="1800" b="1" dirty="0" err="1" smtClean="0"/>
                        <a:t>Бороздиновская</a:t>
                      </a:r>
                      <a:r>
                        <a:rPr lang="ru-RU" sz="1800" b="1" baseline="0" dirty="0" smtClean="0"/>
                        <a:t> СОШ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09200">
                <a:tc>
                  <a:txBody>
                    <a:bodyPr/>
                    <a:lstStyle/>
                    <a:p>
                      <a:r>
                        <a:rPr lang="ru-RU" sz="1800" b="1" dirty="0" err="1" smtClean="0"/>
                        <a:t>Е-Коленовская</a:t>
                      </a:r>
                      <a:r>
                        <a:rPr lang="ru-RU" sz="1800" b="1" dirty="0" smtClean="0"/>
                        <a:t> СОШ № 2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231472">
                <a:tc>
                  <a:txBody>
                    <a:bodyPr/>
                    <a:lstStyle/>
                    <a:p>
                      <a:r>
                        <a:rPr lang="ru-RU" sz="1800" b="1" dirty="0" err="1" smtClean="0"/>
                        <a:t>Ильменская</a:t>
                      </a:r>
                      <a:r>
                        <a:rPr lang="ru-RU" sz="1800" b="1" dirty="0" smtClean="0"/>
                        <a:t>  ООШ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225752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К-Садовская ООШ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220032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Краснянская СОШ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220032">
                <a:tc>
                  <a:txBody>
                    <a:bodyPr/>
                    <a:lstStyle/>
                    <a:p>
                      <a:r>
                        <a:rPr lang="ru-RU" sz="1800" b="1" dirty="0" err="1" smtClean="0"/>
                        <a:t>Новохоперская</a:t>
                      </a:r>
                      <a:r>
                        <a:rPr lang="ru-RU" sz="1800" b="1" dirty="0" smtClean="0"/>
                        <a:t> ООШ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992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5087259"/>
              </p:ext>
            </p:extLst>
          </p:nvPr>
        </p:nvGraphicFramePr>
        <p:xfrm>
          <a:off x="1043608" y="620688"/>
          <a:ext cx="7848876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1762"/>
                <a:gridCol w="654074"/>
                <a:gridCol w="654074"/>
                <a:gridCol w="732415"/>
                <a:gridCol w="732415"/>
                <a:gridCol w="612068"/>
                <a:gridCol w="61206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ОО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Версия </a:t>
                      </a:r>
                      <a:r>
                        <a:rPr lang="ru-RU" dirty="0" err="1" smtClean="0"/>
                        <a:t>с-в</a:t>
                      </a:r>
                      <a:endParaRPr lang="ru-RU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600" dirty="0" smtClean="0"/>
                        <a:t>актуализация</a:t>
                      </a:r>
                      <a:endParaRPr lang="ru-RU" sz="1600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новости</a:t>
                      </a:r>
                    </a:p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Михайловская ООШ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err="1" smtClean="0"/>
                        <a:t>Подгоренская</a:t>
                      </a:r>
                      <a:r>
                        <a:rPr lang="ru-RU" b="1" dirty="0" smtClean="0"/>
                        <a:t> СОШ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0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err="1" smtClean="0"/>
                        <a:t>Подосиновская</a:t>
                      </a:r>
                      <a:r>
                        <a:rPr lang="ru-RU" b="1" dirty="0" smtClean="0"/>
                        <a:t> ООШ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err="1" smtClean="0"/>
                        <a:t>Полежаевская</a:t>
                      </a:r>
                      <a:r>
                        <a:rPr lang="ru-RU" b="1" dirty="0" smtClean="0"/>
                        <a:t> ООШ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err="1" smtClean="0"/>
                        <a:t>Пыховская</a:t>
                      </a:r>
                      <a:r>
                        <a:rPr lang="ru-RU" b="1" dirty="0" smtClean="0"/>
                        <a:t> ООШ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Терновская СОШ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Троицкая СОШ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err="1" smtClean="0"/>
                        <a:t>Центральская</a:t>
                      </a:r>
                      <a:r>
                        <a:rPr lang="ru-RU" b="1" baseline="0" dirty="0" smtClean="0"/>
                        <a:t>  СОШ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err="1" smtClean="0"/>
                        <a:t>Ярковская</a:t>
                      </a:r>
                      <a:r>
                        <a:rPr lang="ru-RU" b="1" dirty="0" smtClean="0"/>
                        <a:t> СОШ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Вечерняя (сменная) школа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414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692697"/>
            <a:ext cx="727280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Открытые тематические направления для итогового сочинения 2016/17 учебного года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(протокол от 05.07.2016 г.):</a:t>
            </a:r>
          </a:p>
          <a:p>
            <a:pPr algn="ctr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«Разум и чувство»,</a:t>
            </a:r>
          </a:p>
          <a:p>
            <a:pPr algn="ctr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«Честь и бесчестие»,</a:t>
            </a:r>
          </a:p>
          <a:p>
            <a:pPr algn="ctr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«Победа и поражение»,</a:t>
            </a:r>
          </a:p>
          <a:p>
            <a:pPr algn="ctr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«Опыт и ошибки»,</a:t>
            </a:r>
          </a:p>
          <a:p>
            <a:pPr algn="ctr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«Дружба и вражда».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260648"/>
            <a:ext cx="75608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ПРОДОЛЖИТЕЛЬНОСТЬ НАПИСАНИЯ ИТОГОВОГО СОЧИНЕНИЯ (ИЗЛОЖЕНИЯ) 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1196752"/>
            <a:ext cx="734481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Продолжительность выполнения итогового сочинения (изложения) составляет 3 часа 55 минут (235 минут).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- Для участников итогового сочинения (изложения) с ограниченными возможностями здоровья, детей-инвалидов и инвалидов продолжительность выполнения итогового сочинения (изложения) увеличивается на 1,5 часа.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При продолжительности итогового сочинения (изложения) четыре и более часа организуется питание участников итогового сочинения (изложения). 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В продолжительность выполнения итогового сочинения (изложения) не включается время, выделенное на подготовительные мероприятия (инструктаж участников итогового сочинения (изложения), заполнение ими регистрационных полей и др.)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Итоговое сочинение (изложение) начинается в 10.00 по местному времени.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32657"/>
            <a:ext cx="79928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ПОВТОРНЫЙ ДОПУСК  К СДАЧЕ ИТОГОВОГО СОЧИНЕНИЯ (ИЗЛОЖЕНИЯ)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908720"/>
            <a:ext cx="7848872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Повторно допускаются к написанию итогового сочинения в дополнительные в текущем учебном году сроки: 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обучающиеся, получившие «незачет»;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не явившиеся участники итогового сочинения по уважительным причинам (болезнь или иные обстоятельства, подтвержденные документально);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участники итогового сочинения (изложения), не завершившие  его сдачу по уважительным причинам.</a:t>
            </a:r>
          </a:p>
          <a:p>
            <a:pPr>
              <a:buFontTx/>
              <a:buChar char="-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Обучающиеся, получившие по итоговому сочинению «незачет», могут быть повторно допущены к участию в итоговом сочинении (изложении), но не более двух раз и только в сроки, установленные расписанием проведения итогового сочинения (изложения)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9"/>
            <a:ext cx="856895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ТРЕБОВАНИЯ К СОЧИНЕНИЮ: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ТРЕБОВАНИЕ № 1. «ОБЪЕМ ИТОГОВОГО ИЗЛОЖЕНИЯ»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Рекомендуемое количество слов – от 350.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Максимальное количество слов в сочинении не устанавливается. Если в сочинении менее 250 слов (в подсчёт включаются все слова, в том числе и служебные), то выставляется «незачет»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ТРЕБОВАНИЕ № 2. «САМОСТОЯТЕЛЬНОСТЬ НАПИСАНИЯ ИТОГОВОГО СОЧИНЕНИЯ»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Допускается прямое или косвенное цитирование с обязательной ссылкой на источник (ссылка дается в свободной форме). Объем цитирования не должен превышать объем собственного текста участника.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КРИТЕРИИ ОЦЕНИВАНИЯ (ПО ТРЕМ ИЗ НИХ №1 И №2 –ОБЯЗАТЕЛЬНЫЕ)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827584" y="3789040"/>
          <a:ext cx="7632848" cy="2848318"/>
        </p:xfrm>
        <a:graphic>
          <a:graphicData uri="http://schemas.openxmlformats.org/drawingml/2006/table">
            <a:tbl>
              <a:tblPr/>
              <a:tblGrid>
                <a:gridCol w="3816424"/>
                <a:gridCol w="3816424"/>
              </a:tblGrid>
              <a:tr h="352039">
                <a:tc>
                  <a:txBody>
                    <a:bodyPr/>
                    <a:lstStyle/>
                    <a:p>
                      <a:r>
                        <a:rPr lang="ru-RU" b="1" dirty="0">
                          <a:latin typeface="Times New Roman" pitchFamily="18" charset="0"/>
                          <a:cs typeface="Times New Roman" pitchFamily="18" charset="0"/>
                        </a:rPr>
                        <a:t>Сочинение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>
                          <a:latin typeface="Times New Roman" pitchFamily="18" charset="0"/>
                          <a:cs typeface="Times New Roman" pitchFamily="18" charset="0"/>
                        </a:rPr>
                        <a:t>Изложение</a:t>
                      </a:r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2039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1. Соответствие теме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1. Содержание изложения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6083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2. Аргументация. Привлечение литературного материала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2. Логичность изложения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04079">
                <a:tc>
                  <a:txBody>
                    <a:bodyPr/>
                    <a:lstStyle/>
                    <a:p>
                      <a:r>
                        <a:rPr lang="ru-RU">
                          <a:latin typeface="Times New Roman" pitchFamily="18" charset="0"/>
                          <a:cs typeface="Times New Roman" pitchFamily="18" charset="0"/>
                        </a:rPr>
                        <a:t>3. Композиция и логика рассуждения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3. Использование элементов стиля исходного текста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2039">
                <a:tc gridSpan="2">
                  <a:txBody>
                    <a:bodyPr/>
                    <a:lstStyle/>
                    <a:p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4. Качество письменной речи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2039">
                <a:tc gridSpan="2">
                  <a:txBody>
                    <a:bodyPr/>
                    <a:lstStyle/>
                    <a:p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5. Грамотность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59831" y="3068960"/>
            <a:ext cx="295232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http://ege.edu.ru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47864" y="620688"/>
            <a:ext cx="14611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Сайты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057" name="Rectangle 1"/>
          <p:cNvSpPr>
            <a:spLocks noChangeArrowheads="1"/>
          </p:cNvSpPr>
          <p:nvPr/>
        </p:nvSpPr>
        <p:spPr bwMode="auto">
          <a:xfrm rot="10800000" flipV="1">
            <a:off x="899592" y="1601361"/>
            <a:ext cx="7200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Справка об основных изменениях (дополнениях), вносимых в методические документы, рекомендуемые к использованию при организации и проведении итогового сочинения (изложения) в 2016/17 учебном году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99792" y="1124744"/>
            <a:ext cx="372326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http://www.rustest.ru/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03648" y="3861048"/>
            <a:ext cx="64087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Информационные материалы - плакаты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23728" y="4437112"/>
            <a:ext cx="51042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http://archive.li/topic.ege.edu.ru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3688" y="5301208"/>
            <a:ext cx="63367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Темы итогового сочинения за 15 минут до начала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32656"/>
            <a:ext cx="8136904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/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Закон 273-ФЗ "Об образовании в РФ" </a:t>
            </a: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Статья 37. Организация питания обучающихся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Организация питания обучающихся возлагается на организации, осуществляющие образовательную деятельность.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Расписание занятий должно предусматривать перерыв достаточной продолжительности для питания обучающихся.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Статья 41. Охрана здоровья обучающихся</a:t>
            </a:r>
          </a:p>
          <a:p>
            <a:pPr marL="342900" indent="-34290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Охрана здоровья обучающихся включает в себя:</a:t>
            </a:r>
          </a:p>
          <a:p>
            <a:pPr marL="342900" indent="-3429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1)-----</a:t>
            </a:r>
          </a:p>
          <a:p>
            <a:pPr marL="342900" indent="-3429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2)организацию питания обучающихся;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Статья 79. Организация получения образования обучающимися с ограниченными возможностями здоровья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7.---- Иные обучающиеся с ограниченными возможностями здоровья обеспечиваются бесплатным двухразовым питанием.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100% охват двухразовым горячим питанием обеспечен в: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Березовской ООШ</a:t>
            </a: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Каменка-Садовской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ООШ</a:t>
            </a: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Центральской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СОШ</a:t>
            </a: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Ильменской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ООШ</a:t>
            </a: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Полежаевской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ООШ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Михайловской ООШ</a:t>
            </a: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Ярковской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СОШ</a:t>
            </a: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Алферовской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ООШ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1057</TotalTime>
  <Words>1131</Words>
  <Application>Microsoft Office PowerPoint</Application>
  <PresentationFormat>Экран (4:3)</PresentationFormat>
  <Paragraphs>239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31" baseType="lpstr">
      <vt:lpstr>Arial</vt:lpstr>
      <vt:lpstr>Calibri</vt:lpstr>
      <vt:lpstr>Corbel</vt:lpstr>
      <vt:lpstr>Gill Sans MT</vt:lpstr>
      <vt:lpstr>Times New Roman</vt:lpstr>
      <vt:lpstr>Verdana</vt:lpstr>
      <vt:lpstr>Wingdings</vt:lpstr>
      <vt:lpstr>Wingdings 2</vt:lpstr>
      <vt:lpstr>Солнцестояние</vt:lpstr>
      <vt:lpstr>Повестка  дня: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100% охват двухразовым горячим питанием обеспечен в:</vt:lpstr>
      <vt:lpstr>Охват учащихся двухразовым горячим питанием - 80% и более (показатель близкий к рейтинговым обязательствам)</vt:lpstr>
      <vt:lpstr>Анализ питания в образовательных организациях, не достигших рейтинговых показателей</vt:lpstr>
      <vt:lpstr>Профессиональный стандарт педагога</vt:lpstr>
      <vt:lpstr>Область применения</vt:lpstr>
      <vt:lpstr>Содержание Стандарта педагога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Сайты образовательных организаций 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Повестка  дня:</dc:title>
  <dc:creator>Дмитрий Рудаков</dc:creator>
  <cp:lastModifiedBy>Башлыкова</cp:lastModifiedBy>
  <cp:revision>65</cp:revision>
  <dcterms:created xsi:type="dcterms:W3CDTF">2016-11-22T05:28:18Z</dcterms:created>
  <dcterms:modified xsi:type="dcterms:W3CDTF">2016-11-24T09:00:21Z</dcterms:modified>
</cp:coreProperties>
</file>