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6"/>
  </p:notesMasterIdLst>
  <p:sldIdLst>
    <p:sldId id="256" r:id="rId2"/>
    <p:sldId id="311" r:id="rId3"/>
    <p:sldId id="401" r:id="rId4"/>
    <p:sldId id="403" r:id="rId5"/>
    <p:sldId id="404" r:id="rId6"/>
    <p:sldId id="409" r:id="rId7"/>
    <p:sldId id="384" r:id="rId8"/>
    <p:sldId id="386" r:id="rId9"/>
    <p:sldId id="405" r:id="rId10"/>
    <p:sldId id="406" r:id="rId11"/>
    <p:sldId id="320" r:id="rId12"/>
    <p:sldId id="388" r:id="rId13"/>
    <p:sldId id="318" r:id="rId14"/>
    <p:sldId id="407" r:id="rId15"/>
    <p:sldId id="327" r:id="rId16"/>
    <p:sldId id="390" r:id="rId17"/>
    <p:sldId id="392" r:id="rId18"/>
    <p:sldId id="391" r:id="rId19"/>
    <p:sldId id="360" r:id="rId20"/>
    <p:sldId id="395" r:id="rId21"/>
    <p:sldId id="408" r:id="rId22"/>
    <p:sldId id="368" r:id="rId23"/>
    <p:sldId id="370" r:id="rId24"/>
    <p:sldId id="31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40" autoAdjust="0"/>
    <p:restoredTop sz="95094" autoAdjust="0"/>
  </p:normalViewPr>
  <p:slideViewPr>
    <p:cSldViewPr>
      <p:cViewPr varScale="1">
        <p:scale>
          <a:sx n="85" d="100"/>
          <a:sy n="85" d="100"/>
        </p:scale>
        <p:origin x="-84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0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1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13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DC-NHOPER\share\&#1043;&#1086;&#1076;&#1086;&#1074;&#1099;&#1077;%20&#1086;&#1090;&#1095;&#1077;&#1090;&#1099;%20&#1087;&#1086;&#1089;&#1077;&#1083;&#1077;&#1085;&#1080;&#1081;%202017%20&#1075;&#1086;&#1076;\&#1058;&#1072;&#1073;&#1083;&#1080;&#1094;&#1099;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dc-nhoper\share\&#1052;&#1072;&#1088;&#1086;&#1095;&#1082;&#1080;&#1085;&#1072;\&#1084;&#1054;&#1041;&#1048;&#1051;&#1048;&#1047;%20&#1044;&#1054;&#1061;&#1054;&#1044;&#1054;&#1042;\&#1053;&#1077;&#1076;&#1086;&#1080;&#1084;&#1082;&#1072;\&#1044;&#1080;&#1085;&#1072;&#1084;&#1080;&#1082;&#1072;\&#1053;&#1077;&#1076;&#1086;&#1080;&#1084;&#1082;&#1072;%202019%20%20&#1075;&#1086;&#1076;\&#1090;&#1072;&#1073;&#1083;&#1080;&#1094;&#1072;%20&#1076;&#1083;&#1103;%20&#1089;&#1083;&#1072;&#1081;&#1076;&#1086;&#1074;.xlsx" TargetMode="External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243</c:v>
                </c:pt>
                <c:pt idx="1">
                  <c:v>461.9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25400" cap="flat" cmpd="sng" algn="ctr">
              <a:solidFill>
                <a:schemeClr val="lt1"/>
              </a:solidFill>
              <a:prstDash val="solid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294</c:v>
                </c:pt>
                <c:pt idx="1">
                  <c:v>654</c:v>
                </c:pt>
              </c:numCache>
            </c:numRef>
          </c:val>
        </c:ser>
        <c:axId val="153103360"/>
        <c:axId val="153133824"/>
      </c:barChart>
      <c:catAx>
        <c:axId val="15310336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53133824"/>
        <c:crosses val="autoZero"/>
        <c:auto val="1"/>
        <c:lblAlgn val="ctr"/>
        <c:lblOffset val="100"/>
      </c:catAx>
      <c:valAx>
        <c:axId val="15313382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310336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sz="1400" dirty="0"/>
              <a:t>Оборот   общественного  питания (млн.руб.)</a:t>
            </a:r>
          </a:p>
        </c:rich>
      </c:tx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  общественного  питания (млн.руб.)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layout>
                <c:manualLayout>
                  <c:x val="0"/>
                  <c:y val="-0.1484778533118144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/>
                      <a:t>39,4</a:t>
                    </a:r>
                  </a:p>
                </c:rich>
              </c:tx>
              <c:dLblPos val="ctr"/>
              <c:showVal val="1"/>
            </c:dLbl>
            <c:dLbl>
              <c:idx val="1"/>
              <c:layout>
                <c:manualLayout>
                  <c:x val="-1.1129660545353371E-2"/>
                  <c:y val="-0.3331530297843208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/>
                      <a:t>42,1</a:t>
                    </a:r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39.4</c:v>
                </c:pt>
                <c:pt idx="1">
                  <c:v>42.1</c:v>
                </c:pt>
              </c:numCache>
            </c:numRef>
          </c:val>
        </c:ser>
        <c:dLbls>
          <c:showVal val="1"/>
        </c:dLbls>
        <c:overlap val="100"/>
        <c:axId val="167054720"/>
        <c:axId val="167068800"/>
      </c:barChart>
      <c:catAx>
        <c:axId val="1670547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  <c:crossAx val="167068800"/>
        <c:crosses val="autoZero"/>
        <c:auto val="1"/>
        <c:lblAlgn val="ctr"/>
        <c:lblOffset val="100"/>
      </c:catAx>
      <c:valAx>
        <c:axId val="167068800"/>
        <c:scaling>
          <c:orientation val="minMax"/>
        </c:scaling>
        <c:axPos val="l"/>
        <c:majorGridlines/>
        <c:numFmt formatCode="0.0" sourceLinked="1"/>
        <c:tickLblPos val="nextTo"/>
        <c:crossAx val="167054720"/>
        <c:crosses val="autoZero"/>
        <c:crossBetween val="between"/>
      </c:valAx>
    </c:plotArea>
    <c:plotVisOnly val="1"/>
    <c:dispBlanksAs val="gap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layout>
        <c:manualLayout>
          <c:xMode val="edge"/>
          <c:yMode val="edge"/>
          <c:x val="0.17275228967614722"/>
          <c:y val="2.9394882050142578E-2"/>
        </c:manualLayout>
      </c:layout>
      <c:txPr>
        <a:bodyPr/>
        <a:lstStyle/>
        <a:p>
          <a:pPr>
            <a:defRPr sz="1400"/>
          </a:pPr>
          <a:endParaRPr lang="ru-RU"/>
        </a:p>
      </c:txPr>
    </c:title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бытовых услуг населению (млн.руб.)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0.1692751731289116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86,5</a:t>
                    </a:r>
                  </a:p>
                </c:rich>
              </c:tx>
              <c:dLblPos val="ctr"/>
              <c:showVal val="1"/>
            </c:dLbl>
            <c:dLbl>
              <c:idx val="1"/>
              <c:layout>
                <c:manualLayout>
                  <c:x val="-1.0104373978146107E-16"/>
                  <c:y val="-0.36029407226357568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/>
                      <a:t>93,1</a:t>
                    </a:r>
                  </a:p>
                </c:rich>
              </c:tx>
              <c:dLblPos val="ctr"/>
              <c:showVal val="1"/>
            </c:dLbl>
            <c:dLblPos val="inEnd"/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86.5</c:v>
                </c:pt>
                <c:pt idx="1">
                  <c:v>93.1</c:v>
                </c:pt>
              </c:numCache>
            </c:numRef>
          </c:val>
        </c:ser>
        <c:dLbls>
          <c:showVal val="1"/>
        </c:dLbls>
        <c:overlap val="100"/>
        <c:axId val="167106432"/>
        <c:axId val="167107968"/>
      </c:barChart>
      <c:catAx>
        <c:axId val="1671064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  <c:crossAx val="167107968"/>
        <c:crosses val="autoZero"/>
        <c:auto val="1"/>
        <c:lblAlgn val="ctr"/>
        <c:lblOffset val="100"/>
      </c:catAx>
      <c:valAx>
        <c:axId val="167107968"/>
        <c:scaling>
          <c:orientation val="minMax"/>
        </c:scaling>
        <c:axPos val="l"/>
        <c:majorGridlines/>
        <c:numFmt formatCode="0.0" sourceLinked="1"/>
        <c:tickLblPos val="nextTo"/>
        <c:crossAx val="167106432"/>
        <c:crosses val="autoZero"/>
        <c:crossBetween val="between"/>
      </c:valAx>
    </c:plotArea>
    <c:plotVisOnly val="1"/>
    <c:dispBlanksAs val="gap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chart>
    <c:autoTitleDeleted val="1"/>
    <c:plotArea>
      <c:layout>
        <c:manualLayout>
          <c:layoutTarget val="inner"/>
          <c:xMode val="edge"/>
          <c:yMode val="edge"/>
          <c:x val="3.8559501619161649E-2"/>
          <c:y val="3.5273858460171142E-2"/>
          <c:w val="0.6311095749306318"/>
          <c:h val="0.9294522830796573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муниципальные образовательные учреждения</c:v>
                </c:pt>
              </c:strCache>
            </c:strRef>
          </c:tx>
          <c:dPt>
            <c:idx val="0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chemeClr val="accent3">
                  <a:lumMod val="75000"/>
                </a:schemeClr>
              </a:solidFill>
            </c:spPr>
          </c:dPt>
          <c:cat>
            <c:strRef>
              <c:f>Лист1!$A$2:$A$4</c:f>
              <c:strCache>
                <c:ptCount val="3"/>
                <c:pt idx="0">
                  <c:v>общего образования</c:v>
                </c:pt>
                <c:pt idx="1">
                  <c:v>дошкольного образования</c:v>
                </c:pt>
                <c:pt idx="2">
                  <c:v>дополнительного образования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</c:v>
                </c:pt>
                <c:pt idx="1">
                  <c:v>8</c:v>
                </c:pt>
                <c:pt idx="2">
                  <c:v>4</c:v>
                </c:pt>
              </c:numCache>
            </c:numRef>
          </c:val>
        </c:ser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1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/>
            </a:pPr>
            <a:endParaRPr lang="ru-RU"/>
          </a:p>
        </c:txPr>
      </c:legendEntry>
      <c:layout>
        <c:manualLayout>
          <c:xMode val="edge"/>
          <c:yMode val="edge"/>
          <c:x val="0.68926120691665249"/>
          <c:y val="0.20795558156373442"/>
          <c:w val="0.30727844368458407"/>
          <c:h val="0.5244496817329195"/>
        </c:manualLayout>
      </c:layout>
      <c:overlay val="1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200"/>
            </a:pPr>
            <a:r>
              <a:rPr lang="ru-RU" sz="1400" dirty="0">
                <a:solidFill>
                  <a:srgbClr val="C00000"/>
                </a:solidFill>
              </a:rPr>
              <a:t>Ремонт  общеобразовательных  организаций  с  привлечением внебюджетных  средств </a:t>
            </a:r>
            <a:r>
              <a:rPr lang="ru-RU" dirty="0"/>
              <a:t>
</a:t>
            </a:r>
          </a:p>
        </c:rich>
      </c:tx>
      <c:layout>
        <c:manualLayout>
          <c:xMode val="edge"/>
          <c:yMode val="edge"/>
          <c:x val="0.1772508368635369"/>
          <c:y val="2.4699636548319853E-4"/>
        </c:manualLayout>
      </c:layout>
    </c:title>
    <c:plotArea>
      <c:layout>
        <c:manualLayout>
          <c:layoutTarget val="inner"/>
          <c:xMode val="edge"/>
          <c:yMode val="edge"/>
          <c:x val="6.232073987244053E-2"/>
          <c:y val="0.2052717412949924"/>
          <c:w val="0.93423517914205356"/>
          <c:h val="0.60435659654373963"/>
        </c:manualLayout>
      </c:layout>
      <c:barChart>
        <c:barDir val="col"/>
        <c:grouping val="clustered"/>
        <c:ser>
          <c:idx val="0"/>
          <c:order val="0"/>
          <c:tx>
            <c:strRef>
              <c:f>'Лист1'!$B$1</c:f>
              <c:strCache>
                <c:ptCount val="1"/>
                <c:pt idx="0">
                  <c:v>Ремонт  общеобразовательных  организаций  с  привлечением внебюджетных  средств 
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cat>
            <c:strRef>
              <c:f>'Лист1'!$A$2:$A$3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'Лист1'!$B$2:$B$3</c:f>
              <c:numCache>
                <c:formatCode>General</c:formatCode>
                <c:ptCount val="2"/>
                <c:pt idx="0" formatCode="#,##0">
                  <c:v>4920</c:v>
                </c:pt>
                <c:pt idx="1">
                  <c:v>16476</c:v>
                </c:pt>
              </c:numCache>
            </c:numRef>
          </c:val>
        </c:ser>
        <c:axId val="161175040"/>
        <c:axId val="167075840"/>
      </c:barChart>
      <c:catAx>
        <c:axId val="161175040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 b="1">
                <a:solidFill>
                  <a:srgbClr val="C00000"/>
                </a:solidFill>
              </a:defRPr>
            </a:pPr>
            <a:endParaRPr lang="ru-RU"/>
          </a:p>
        </c:txPr>
        <c:crossAx val="167075840"/>
        <c:crosses val="autoZero"/>
        <c:auto val="1"/>
        <c:lblAlgn val="ctr"/>
        <c:lblOffset val="100"/>
      </c:catAx>
      <c:valAx>
        <c:axId val="167075840"/>
        <c:scaling>
          <c:orientation val="minMax"/>
        </c:scaling>
        <c:delete val="1"/>
        <c:axPos val="l"/>
        <c:majorGridlines/>
        <c:numFmt formatCode="#,##0" sourceLinked="1"/>
        <c:tickLblPos val="none"/>
        <c:crossAx val="16117504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Динамика усыновления детей, оставшихся без попечения родителей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/>
            </a:solidFill>
            <a:ln w="25400" cap="flat" cmpd="sng" algn="ctr">
              <a:solidFill>
                <a:schemeClr val="lt1"/>
              </a:solidFill>
              <a:prstDash val="solid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c:spPr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2017 год</c:v>
                </c:pt>
                <c:pt idx="2">
                  <c:v>2018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16</c:v>
                </c:pt>
                <c:pt idx="2">
                  <c:v>21</c:v>
                </c:pt>
              </c:numCache>
            </c:numRef>
          </c:val>
        </c:ser>
        <c:shape val="cylinder"/>
        <c:axId val="168701952"/>
        <c:axId val="168703488"/>
        <c:axId val="0"/>
      </c:bar3DChart>
      <c:catAx>
        <c:axId val="16870195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  <c:crossAx val="168703488"/>
        <c:crosses val="autoZero"/>
        <c:auto val="1"/>
        <c:lblAlgn val="ctr"/>
        <c:lblOffset val="100"/>
      </c:catAx>
      <c:valAx>
        <c:axId val="16870348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87019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Гранты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900" dirty="0"/>
                      <a:t>ТОС "</a:t>
                    </a:r>
                    <a:r>
                      <a:rPr lang="ru-RU" sz="900" dirty="0" err="1" smtClean="0"/>
                      <a:t>Некрылово</a:t>
                    </a:r>
                    <a:r>
                      <a:rPr lang="ru-RU" sz="900" dirty="0" smtClean="0"/>
                      <a:t>» - </a:t>
                    </a:r>
                    <a:r>
                      <a:rPr lang="ru-RU" sz="900" dirty="0"/>
                      <a:t>195 070 р.</a:t>
                    </a:r>
                  </a:p>
                </c:rich>
              </c:tx>
              <c:showVal val="1"/>
              <c:showCatName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900" dirty="0"/>
                      <a:t>ТОС "</a:t>
                    </a:r>
                    <a:r>
                      <a:rPr lang="ru-RU" sz="900" dirty="0" err="1" smtClean="0"/>
                      <a:t>Бурляевский</a:t>
                    </a:r>
                    <a:r>
                      <a:rPr lang="ru-RU" sz="900" dirty="0" smtClean="0"/>
                      <a:t>» - </a:t>
                    </a:r>
                    <a:r>
                      <a:rPr lang="ru-RU" sz="900" dirty="0"/>
                      <a:t>300 000 р.</a:t>
                    </a:r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0.25906565937118076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900" dirty="0"/>
                      <a:t>ТОС "Елань </a:t>
                    </a:r>
                    <a:r>
                      <a:rPr lang="ru-RU" sz="900" dirty="0" smtClean="0"/>
                      <a:t>– </a:t>
                    </a:r>
                    <a:r>
                      <a:rPr lang="ru-RU" sz="900" dirty="0" err="1" smtClean="0"/>
                      <a:t>Коленовский</a:t>
                    </a:r>
                    <a:r>
                      <a:rPr lang="ru-RU" sz="900" dirty="0" smtClean="0"/>
                      <a:t>» - </a:t>
                    </a:r>
                    <a:r>
                      <a:rPr lang="ru-RU" sz="900" dirty="0"/>
                      <a:t>299 500 р.</a:t>
                    </a:r>
                  </a:p>
                </c:rich>
              </c:tx>
              <c:showVal val="1"/>
              <c:showCatName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800" dirty="0"/>
                      <a:t>ТОС "</a:t>
                    </a:r>
                    <a:r>
                      <a:rPr lang="ru-RU" sz="800" dirty="0" err="1" smtClean="0"/>
                      <a:t>Алферовское</a:t>
                    </a:r>
                    <a:r>
                      <a:rPr lang="ru-RU" sz="800" dirty="0" smtClean="0"/>
                      <a:t>» -83 </a:t>
                    </a:r>
                    <a:r>
                      <a:rPr lang="ru-RU" sz="800" dirty="0"/>
                      <a:t>500 р.</a:t>
                    </a:r>
                  </a:p>
                </c:rich>
              </c:tx>
              <c:showVal val="1"/>
              <c:showCatName val="1"/>
            </c:dLbl>
            <c:dLbl>
              <c:idx val="4"/>
              <c:layout>
                <c:manualLayout>
                  <c:x val="-1.1883309261933881E-2"/>
                  <c:y val="-3.1593065886736112E-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800" dirty="0"/>
                      <a:t>ТОС </a:t>
                    </a:r>
                    <a:r>
                      <a:rPr lang="ru-RU" sz="800" dirty="0" smtClean="0"/>
                      <a:t>«Лепехинский»-  </a:t>
                    </a:r>
                    <a:r>
                      <a:rPr lang="ru-RU" sz="800" dirty="0"/>
                      <a:t>302 450 р.</a:t>
                    </a:r>
                  </a:p>
                </c:rich>
              </c:tx>
              <c:spPr/>
              <c:showVal val="1"/>
              <c:showCatName val="1"/>
            </c:dLbl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Лист1!$A$2:$A$6</c:f>
              <c:strCache>
                <c:ptCount val="5"/>
                <c:pt idx="0">
                  <c:v>ТОС "Некрылово"</c:v>
                </c:pt>
                <c:pt idx="1">
                  <c:v>ТОС "Бурляевский"</c:v>
                </c:pt>
                <c:pt idx="2">
                  <c:v>ТОС "Елань - Коленовский"</c:v>
                </c:pt>
                <c:pt idx="3">
                  <c:v>ТОС "Алферовское"</c:v>
                </c:pt>
                <c:pt idx="4">
                  <c:v>ТОС "Лепехинский"</c:v>
                </c:pt>
              </c:strCache>
            </c:strRef>
          </c:cat>
          <c:val>
            <c:numRef>
              <c:f>Лист1!$B$2:$B$6</c:f>
              <c:numCache>
                <c:formatCode>#,##0\ "р."</c:formatCode>
                <c:ptCount val="5"/>
                <c:pt idx="0">
                  <c:v>195070</c:v>
                </c:pt>
                <c:pt idx="1">
                  <c:v>300000</c:v>
                </c:pt>
                <c:pt idx="2">
                  <c:v>299500</c:v>
                </c:pt>
                <c:pt idx="3">
                  <c:v>83500</c:v>
                </c:pt>
                <c:pt idx="4">
                  <c:v>302450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explosion val="25"/>
          <c:dLbls>
            <c:showVal val="1"/>
            <c:showCatName val="1"/>
            <c:showLeaderLines val="1"/>
          </c:dLbls>
          <c:cat>
            <c:strRef>
              <c:f>Лист1!$A$2:$A$6</c:f>
              <c:strCache>
                <c:ptCount val="5"/>
                <c:pt idx="0">
                  <c:v>ТОС "Некрылово"</c:v>
                </c:pt>
                <c:pt idx="1">
                  <c:v>ТОС "Бурляевский"</c:v>
                </c:pt>
                <c:pt idx="2">
                  <c:v>ТОС "Елань - Коленовский"</c:v>
                </c:pt>
                <c:pt idx="3">
                  <c:v>ТОС "Алферовское"</c:v>
                </c:pt>
                <c:pt idx="4">
                  <c:v>ТОС "Лепехинский"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Val val="1"/>
          <c:showCatName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title>
      <c:tx>
        <c:rich>
          <a:bodyPr/>
          <a:lstStyle/>
          <a:p>
            <a:pPr>
              <a:defRPr sz="1400">
                <a:solidFill>
                  <a:srgbClr val="C00000"/>
                </a:solidFill>
              </a:defRPr>
            </a:pPr>
            <a:r>
              <a:rPr lang="ru-RU" sz="1400" dirty="0">
                <a:solidFill>
                  <a:srgbClr val="C00000"/>
                </a:solidFill>
              </a:rPr>
              <a:t>Обеспечение населения услугами доступа в сеть Интернет 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7.9805571859204977E-2"/>
          <c:y val="0.22067775942464457"/>
          <c:w val="0.8403888562815921"/>
          <c:h val="0.68101415057656833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4.6159959982627397E-2"/>
                  <c:y val="-0.32292928444556485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/>
                      <a:t>Подключено к сети Интернет
72%</a:t>
                    </a:r>
                  </a:p>
                </c:rich>
              </c:tx>
              <c:showCatName val="1"/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100" b="1" dirty="0"/>
                      <a:t>Не имеют доступа к сети
28%</a:t>
                    </a: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Лист1!$A$1:$A$2</c:f>
              <c:strCache>
                <c:ptCount val="2"/>
                <c:pt idx="0">
                  <c:v>Подключено к сети Интернет</c:v>
                </c:pt>
                <c:pt idx="1">
                  <c:v>Не имеют доступа к сети</c:v>
                </c:pt>
              </c:strCache>
            </c:strRef>
          </c:cat>
          <c:val>
            <c:numRef>
              <c:f>Лист1!$B$1:$B$2</c:f>
              <c:numCache>
                <c:formatCode>General</c:formatCode>
                <c:ptCount val="2"/>
                <c:pt idx="0">
                  <c:v>27326.16</c:v>
                </c:pt>
                <c:pt idx="1">
                  <c:v>10626.84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3.3713846609636042E-2"/>
          <c:y val="7.9236655328895733E-2"/>
          <c:w val="0.94772096472711598"/>
          <c:h val="0.7641759201896586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 w="25400" cap="flat" cmpd="sng" algn="ctr">
              <a:solidFill>
                <a:schemeClr val="lt1"/>
              </a:solidFill>
              <a:prstDash val="solid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c:spPr>
          <c:dLbls>
            <c:dLbl>
              <c:idx val="0"/>
              <c:layout>
                <c:manualLayout>
                  <c:x val="2.0272332448374411E-2"/>
                  <c:y val="-2.1659386773789292E-2"/>
                </c:manualLayout>
              </c:layout>
              <c:showVal val="1"/>
            </c:dLbl>
            <c:dLbl>
              <c:idx val="1"/>
              <c:layout>
                <c:manualLayout>
                  <c:x val="2.4326798938049028E-2"/>
                  <c:y val="-3.0941981105413296E-2"/>
                </c:manualLayout>
              </c:layout>
              <c:showVal val="1"/>
            </c:dLbl>
            <c:dLbl>
              <c:idx val="2"/>
              <c:layout>
                <c:manualLayout>
                  <c:x val="4.2571898141585796E-2"/>
                  <c:y val="-1.8565188663248026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2016 год</c:v>
                </c:pt>
                <c:pt idx="1">
                  <c:v>2017 год</c:v>
                </c:pt>
                <c:pt idx="2">
                  <c:v>2018 год 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13758</c:v>
                </c:pt>
                <c:pt idx="1">
                  <c:v>14913</c:v>
                </c:pt>
                <c:pt idx="2">
                  <c:v>17457</c:v>
                </c:pt>
              </c:numCache>
            </c:numRef>
          </c:val>
        </c:ser>
        <c:gapWidth val="100"/>
        <c:shape val="cylinder"/>
        <c:axId val="153159552"/>
        <c:axId val="153161088"/>
        <c:axId val="0"/>
      </c:bar3DChart>
      <c:catAx>
        <c:axId val="15315955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 u="none">
                <a:solidFill>
                  <a:srgbClr val="C00000"/>
                </a:solidFill>
              </a:defRPr>
            </a:pPr>
            <a:endParaRPr lang="ru-RU"/>
          </a:p>
        </c:txPr>
        <c:crossAx val="153161088"/>
        <c:crosses val="autoZero"/>
        <c:auto val="1"/>
        <c:lblAlgn val="ctr"/>
        <c:lblOffset val="100"/>
      </c:catAx>
      <c:valAx>
        <c:axId val="153161088"/>
        <c:scaling>
          <c:orientation val="minMax"/>
        </c:scaling>
        <c:axPos val="l"/>
        <c:majorGridlines/>
        <c:numFmt formatCode="#,##0" sourceLinked="1"/>
        <c:tickLblPos val="none"/>
        <c:crossAx val="153159552"/>
        <c:crosses val="autoZero"/>
        <c:crossBetween val="between"/>
        <c:majorUnit val="10000"/>
      </c:valAx>
      <c:spPr>
        <a:noFill/>
      </c:spPr>
    </c:plotArea>
    <c:plotVisOnly val="1"/>
    <c:dispBlanksAs val="gap"/>
  </c:chart>
  <c:spPr>
    <a:noFill/>
  </c:spPr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2.7542843217934692E-2"/>
          <c:y val="2.7951191657139562E-2"/>
          <c:w val="0.94491431356413158"/>
          <c:h val="0.85007997202079866"/>
        </c:manualLayout>
      </c:layout>
      <c:bar3DChart>
        <c:barDir val="col"/>
        <c:grouping val="stacked"/>
        <c:ser>
          <c:idx val="1"/>
          <c:order val="0"/>
          <c:tx>
            <c:strRef>
              <c:f>Лист1!$C$1</c:f>
              <c:strCache>
                <c:ptCount val="1"/>
                <c:pt idx="0">
                  <c:v>Освоенов 2018 году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3.0046738055928765E-2"/>
                  <c:y val="-0.2210685158337398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268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4.2566212245899133E-2"/>
                  <c:y val="-0.4319729619739755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462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Освоено в 2017 году</c:v>
                </c:pt>
                <c:pt idx="1">
                  <c:v>Освоено в 2018 году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1268</c:v>
                </c:pt>
                <c:pt idx="1">
                  <c:v>1462</c:v>
                </c:pt>
              </c:numCache>
            </c:numRef>
          </c:val>
        </c:ser>
        <c:shape val="cylinder"/>
        <c:axId val="158682112"/>
        <c:axId val="158692096"/>
        <c:axId val="0"/>
      </c:bar3DChart>
      <c:catAx>
        <c:axId val="158682112"/>
        <c:scaling>
          <c:orientation val="minMax"/>
        </c:scaling>
        <c:delete val="1"/>
        <c:axPos val="b"/>
        <c:tickLblPos val="none"/>
        <c:crossAx val="158692096"/>
        <c:crosses val="autoZero"/>
        <c:auto val="1"/>
        <c:lblAlgn val="ctr"/>
        <c:lblOffset val="100"/>
      </c:catAx>
      <c:valAx>
        <c:axId val="15869209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86821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Производство молочной продукции, тыс.т</c:v>
                </c:pt>
                <c:pt idx="1">
                  <c:v>Производство мясной продукции, тыс. 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2.1</c:v>
                </c:pt>
                <c:pt idx="1">
                  <c:v>16.5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Производство молочной продукции, тыс.т</c:v>
                </c:pt>
                <c:pt idx="1">
                  <c:v>Производство мясной продукции, тыс. т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2.4</c:v>
                </c:pt>
                <c:pt idx="1">
                  <c:v>34.700000000000003</c:v>
                </c:pt>
              </c:numCache>
            </c:numRef>
          </c:val>
        </c:ser>
        <c:axId val="160735232"/>
        <c:axId val="160736768"/>
      </c:barChart>
      <c:catAx>
        <c:axId val="160735232"/>
        <c:scaling>
          <c:orientation val="minMax"/>
        </c:scaling>
        <c:axPos val="b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60736768"/>
        <c:crosses val="autoZero"/>
        <c:auto val="1"/>
        <c:lblAlgn val="ctr"/>
        <c:lblOffset val="100"/>
      </c:catAx>
      <c:valAx>
        <c:axId val="160736768"/>
        <c:scaling>
          <c:orientation val="minMax"/>
        </c:scaling>
        <c:delete val="1"/>
        <c:axPos val="l"/>
        <c:majorGridlines/>
        <c:numFmt formatCode="0.0" sourceLinked="1"/>
        <c:tickLblPos val="none"/>
        <c:crossAx val="16073523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layout>
                <c:manualLayout>
                  <c:x val="-0.12826914442230369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Динамика производства в сельскохозяйственном секторе в целом 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-0.11926780095407152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Динамика производства в сельскохозяйственном секторе в целом 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1.55</c:v>
                </c:pt>
              </c:numCache>
            </c:numRef>
          </c:val>
        </c:ser>
        <c:axId val="160882688"/>
        <c:axId val="160884224"/>
      </c:barChart>
      <c:catAx>
        <c:axId val="160882688"/>
        <c:scaling>
          <c:orientation val="minMax"/>
        </c:scaling>
        <c:axPos val="l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60884224"/>
        <c:crosses val="autoZero"/>
        <c:auto val="1"/>
        <c:lblAlgn val="ctr"/>
        <c:lblOffset val="100"/>
      </c:catAx>
      <c:valAx>
        <c:axId val="160884224"/>
        <c:scaling>
          <c:orientation val="minMax"/>
        </c:scaling>
        <c:delete val="1"/>
        <c:axPos val="b"/>
        <c:majorGridlines/>
        <c:numFmt formatCode="0%" sourceLinked="1"/>
        <c:tickLblPos val="none"/>
        <c:crossAx val="160882688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6.8649129619238081E-2"/>
          <c:y val="6.7117504125819127E-2"/>
          <c:w val="0.55915984307462763"/>
          <c:h val="0.82420684106061637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13317558972848204"/>
                  <c:y val="-0.1718775691589822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r>
                      <a:rPr lang="ru-RU" dirty="0" smtClean="0"/>
                      <a:t>1,6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1"/>
              <c:layout>
                <c:manualLayout>
                  <c:x val="-1.6101526772379113E-3"/>
                  <c:y val="4.3104492025234503E-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12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Percent val="1"/>
            </c:dLbl>
            <c:dLbl>
              <c:idx val="2"/>
              <c:layout>
                <c:manualLayout>
                  <c:x val="1.7086996690349923E-2"/>
                  <c:y val="-8.1479244739694354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3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Percent val="1"/>
            </c:dLbl>
            <c:dLbl>
              <c:idx val="3"/>
              <c:layout>
                <c:manualLayout>
                  <c:x val="1.3172748153765455E-2"/>
                  <c:y val="-3.523116766768612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4"/>
              <c:layout>
                <c:manualLayout>
                  <c:x val="1.2001954872391618E-2"/>
                  <c:y val="-4.0265775826681824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200" b="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Лист2!$A$143:$A$147</c:f>
              <c:strCache>
                <c:ptCount val="5"/>
                <c:pt idx="0">
                  <c:v>Социально-культурная сфера</c:v>
                </c:pt>
                <c:pt idx="1">
                  <c:v>Общегосударственные вопросы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Прочее</c:v>
                </c:pt>
              </c:strCache>
            </c:strRef>
          </c:cat>
          <c:val>
            <c:numRef>
              <c:f>Лист2!$B$143:$B$147</c:f>
              <c:numCache>
                <c:formatCode>0.0</c:formatCode>
                <c:ptCount val="5"/>
                <c:pt idx="0">
                  <c:v>62.925566343042071</c:v>
                </c:pt>
                <c:pt idx="1">
                  <c:v>14.472491909385134</c:v>
                </c:pt>
                <c:pt idx="2">
                  <c:v>12.699029126213572</c:v>
                </c:pt>
                <c:pt idx="3">
                  <c:v>9.0097087378640772</c:v>
                </c:pt>
                <c:pt idx="4">
                  <c:v>0.89320388349514668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4.0753769061734876E-2"/>
          <c:y val="0.69589866662649658"/>
          <c:w val="0.54237335822715227"/>
          <c:h val="0.29873328575544367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perspective val="30"/>
    </c:view3D>
    <c:plotArea>
      <c:layout>
        <c:manualLayout>
          <c:layoutTarget val="inner"/>
          <c:xMode val="edge"/>
          <c:yMode val="edge"/>
          <c:x val="4.2846237401409033E-2"/>
          <c:y val="2.771517450442041E-2"/>
          <c:w val="0.64203234422279587"/>
          <c:h val="0.86335605567635343"/>
        </c:manualLayout>
      </c:layout>
      <c:bar3DChart>
        <c:barDir val="col"/>
        <c:grouping val="standard"/>
        <c:ser>
          <c:idx val="0"/>
          <c:order val="0"/>
          <c:tx>
            <c:strRef>
              <c:f>Лист1!$C$5</c:f>
              <c:strCache>
                <c:ptCount val="1"/>
                <c:pt idx="0">
                  <c:v>Задолженность</c:v>
                </c:pt>
              </c:strCache>
            </c:strRef>
          </c:tx>
          <c:spPr>
            <a:solidFill>
              <a:srgbClr val="0070C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c:spPr>
          <c:dLbls>
            <c:dLbl>
              <c:idx val="0"/>
              <c:layout>
                <c:manualLayout>
                  <c:x val="6.6016724786077934E-3"/>
                  <c:y val="-1.9809902074372689E-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1"/>
              <c:showVal val="1"/>
            </c:dLbl>
            <c:dLbl>
              <c:idx val="1"/>
              <c:layout>
                <c:manualLayout>
                  <c:x val="8.2889245057015809E-3"/>
                  <c:y val="-1.8817750408684809E-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1"/>
              <c:showVal val="1"/>
            </c:dLbl>
            <c:dLbl>
              <c:idx val="2"/>
              <c:layout>
                <c:manualLayout>
                  <c:x val="1.2983736484712764E-2"/>
                  <c:y val="-3.1588950434078791E-2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1"/>
              <c:showVal val="1"/>
            </c:dLbl>
            <c:txPr>
              <a:bodyPr/>
              <a:lstStyle/>
              <a:p>
                <a:pPr>
                  <a:defRPr sz="1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1"/>
            <c:showVal val="1"/>
          </c:dLbls>
          <c:cat>
            <c:strRef>
              <c:f>Лист1!$D$4:$F$4</c:f>
              <c:strCache>
                <c:ptCount val="3"/>
                <c:pt idx="0">
                  <c:v>на 01.01.2017 года</c:v>
                </c:pt>
                <c:pt idx="1">
                  <c:v>на 01.01.2018 года</c:v>
                </c:pt>
                <c:pt idx="2">
                  <c:v>на 01.01.2019 года</c:v>
                </c:pt>
              </c:strCache>
            </c:strRef>
          </c:cat>
          <c:val>
            <c:numRef>
              <c:f>Лист1!$D$5:$F$5</c:f>
              <c:numCache>
                <c:formatCode>General</c:formatCode>
                <c:ptCount val="3"/>
                <c:pt idx="0">
                  <c:v>41.8</c:v>
                </c:pt>
                <c:pt idx="1">
                  <c:v>37.200000000000003</c:v>
                </c:pt>
                <c:pt idx="2" formatCode="0.0">
                  <c:v>34</c:v>
                </c:pt>
              </c:numCache>
            </c:numRef>
          </c:val>
        </c:ser>
        <c:ser>
          <c:idx val="1"/>
          <c:order val="1"/>
          <c:tx>
            <c:strRef>
              <c:f>Лист1!$C$6</c:f>
              <c:strCache>
                <c:ptCount val="1"/>
                <c:pt idx="0">
                  <c:v>Недоимка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1.4084507042253589E-2"/>
                  <c:y val="-3.2171581769436991E-2"/>
                </c:manualLayout>
              </c:layout>
              <c:showLegendKey val="1"/>
              <c:showVal val="1"/>
            </c:dLbl>
            <c:dLbl>
              <c:idx val="1"/>
              <c:layout>
                <c:manualLayout>
                  <c:x val="2.3033647259637052E-2"/>
                  <c:y val="-8.8500087291888963E-3"/>
                </c:manualLayout>
              </c:layout>
              <c:showLegendKey val="1"/>
              <c:showVal val="1"/>
            </c:dLbl>
            <c:dLbl>
              <c:idx val="2"/>
              <c:layout>
                <c:manualLayout>
                  <c:x val="4.8928847386327065E-2"/>
                  <c:y val="-1.0723808465726124E-2"/>
                </c:manualLayout>
              </c:layout>
              <c:showLegendKey val="1"/>
              <c:showVal val="1"/>
            </c:dLbl>
            <c:txPr>
              <a:bodyPr/>
              <a:lstStyle/>
              <a:p>
                <a:pPr>
                  <a:defRPr sz="1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1"/>
            <c:showVal val="1"/>
          </c:dLbls>
          <c:cat>
            <c:strRef>
              <c:f>Лист1!$D$4:$F$4</c:f>
              <c:strCache>
                <c:ptCount val="3"/>
                <c:pt idx="0">
                  <c:v>на 01.01.2017 года</c:v>
                </c:pt>
                <c:pt idx="1">
                  <c:v>на 01.01.2018 года</c:v>
                </c:pt>
                <c:pt idx="2">
                  <c:v>на 01.01.2019 года</c:v>
                </c:pt>
              </c:strCache>
            </c:strRef>
          </c:cat>
          <c:val>
            <c:numRef>
              <c:f>Лист1!$D$6:$F$6</c:f>
              <c:numCache>
                <c:formatCode>General</c:formatCode>
                <c:ptCount val="3"/>
                <c:pt idx="0">
                  <c:v>23.4</c:v>
                </c:pt>
                <c:pt idx="1">
                  <c:v>24.6</c:v>
                </c:pt>
                <c:pt idx="2">
                  <c:v>22.1</c:v>
                </c:pt>
              </c:numCache>
            </c:numRef>
          </c:val>
        </c:ser>
        <c:shape val="cylinder"/>
        <c:axId val="114439680"/>
        <c:axId val="114441216"/>
        <c:axId val="110289344"/>
      </c:bar3DChart>
      <c:catAx>
        <c:axId val="11443968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4441216"/>
        <c:crosses val="autoZero"/>
        <c:auto val="1"/>
        <c:lblAlgn val="ctr"/>
        <c:lblOffset val="100"/>
      </c:catAx>
      <c:valAx>
        <c:axId val="114441216"/>
        <c:scaling>
          <c:orientation val="minMax"/>
        </c:scaling>
        <c:axPos val="l"/>
        <c:majorGridlines/>
        <c:numFmt formatCode="General" sourceLinked="1"/>
        <c:tickLblPos val="nextTo"/>
        <c:crossAx val="114439680"/>
        <c:crosses val="autoZero"/>
        <c:crossBetween val="between"/>
      </c:valAx>
      <c:serAx>
        <c:axId val="110289344"/>
        <c:scaling>
          <c:orientation val="minMax"/>
        </c:scaling>
        <c:axPos val="b"/>
        <c:majorGridlines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4441216"/>
        <c:crosses val="autoZero"/>
      </c:serAx>
    </c:plotArea>
    <c:legend>
      <c:legendPos val="r"/>
      <c:layout>
        <c:manualLayout>
          <c:xMode val="edge"/>
          <c:yMode val="edge"/>
          <c:x val="0.7736503578037166"/>
          <c:y val="0.17238957576142341"/>
          <c:w val="0.21226520625925341"/>
          <c:h val="0.26988548891393038"/>
        </c:manualLayout>
      </c:layout>
      <c:txPr>
        <a:bodyPr/>
        <a:lstStyle/>
        <a:p>
          <a:pPr>
            <a:defRPr sz="1600" b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розничной  торговли через все каналы реализации (млн.руб.)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25400" cap="flat" cmpd="sng" algn="ctr">
              <a:solidFill>
                <a:schemeClr val="lt1"/>
              </a:solidFill>
              <a:prstDash val="solid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</c:spPr>
          <c:dLbls>
            <c:dLbl>
              <c:idx val="0"/>
              <c:layout>
                <c:manualLayout>
                  <c:x val="2.2371364653243891E-3"/>
                  <c:y val="-0.2304502713859797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/>
                      <a:t>1853,0</a:t>
                    </a:r>
                  </a:p>
                </c:rich>
              </c:tx>
              <c:dLblPos val="ctr"/>
              <c:showVal val="1"/>
            </c:dLbl>
            <c:dLbl>
              <c:idx val="1"/>
              <c:layout>
                <c:manualLayout>
                  <c:x val="-2.2371364653243891E-3"/>
                  <c:y val="-0.43099661086053581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/>
                      <a:t>1995,0</a:t>
                    </a:r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sz="700"/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Лист1!$A$2:$A$3</c:f>
              <c:strCache>
                <c:ptCount val="2"/>
                <c:pt idx="0">
                  <c:v>2017 год 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1853</c:v>
                </c:pt>
                <c:pt idx="1">
                  <c:v>1995</c:v>
                </c:pt>
              </c:numCache>
            </c:numRef>
          </c:val>
        </c:ser>
        <c:dLbls>
          <c:showVal val="1"/>
        </c:dLbls>
        <c:overlap val="100"/>
        <c:axId val="161176576"/>
        <c:axId val="161446528"/>
      </c:barChart>
      <c:catAx>
        <c:axId val="1611765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  <c:crossAx val="161446528"/>
        <c:crosses val="autoZero"/>
        <c:auto val="1"/>
        <c:lblAlgn val="ctr"/>
        <c:lblOffset val="100"/>
      </c:catAx>
      <c:valAx>
        <c:axId val="161446528"/>
        <c:scaling>
          <c:orientation val="minMax"/>
        </c:scaling>
        <c:delete val="1"/>
        <c:axPos val="l"/>
        <c:majorGridlines/>
        <c:numFmt formatCode="0.0" sourceLinked="1"/>
        <c:tickLblPos val="none"/>
        <c:crossAx val="161176576"/>
        <c:crosses val="autoZero"/>
        <c:crossBetween val="between"/>
      </c:valAx>
    </c:plotArea>
    <c:plotVisOnly val="1"/>
    <c:dispBlanksAs val="gap"/>
  </c:chart>
  <c:spPr>
    <a:ln w="12700"/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Норматив  обеспеченности населения района торговыми площадями на 1000 жителей района (м2).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dLbl>
              <c:idx val="0"/>
              <c:layout>
                <c:manualLayout>
                  <c:x val="0.16077799115794894"/>
                  <c:y val="-0.47845049380478205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609</a:t>
                    </a:r>
                  </a:p>
                </c:rich>
              </c:tx>
              <c:dLblPos val="outEnd"/>
              <c:showVal val="1"/>
            </c:dLbl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</c:f>
              <c:strCache>
                <c:ptCount val="1"/>
                <c:pt idx="0">
                  <c:v>2018 год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558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Достигнутый уровень обеспеченности населения района торговыми площадями (м2).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-0.16237172941983516"/>
                  <c:y val="0.46260941766704289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en-US" sz="1200" dirty="0"/>
                      <a:t>558</a:t>
                    </a:r>
                  </a:p>
                </c:rich>
              </c:tx>
              <c:spPr/>
              <c:dLblPos val="outEnd"/>
              <c:showVal val="1"/>
            </c:dLbl>
            <c:dLblPos val="inEnd"/>
            <c:showVal val="1"/>
          </c:dLbls>
          <c:cat>
            <c:strRef>
              <c:f>Лист1!$A$2</c:f>
              <c:strCache>
                <c:ptCount val="1"/>
                <c:pt idx="0">
                  <c:v>2018 год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609</c:v>
                </c:pt>
              </c:numCache>
            </c:numRef>
          </c:val>
        </c:ser>
        <c:axId val="166925440"/>
        <c:axId val="166926976"/>
      </c:barChart>
      <c:catAx>
        <c:axId val="16692544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1">
                <a:solidFill>
                  <a:srgbClr val="C00000"/>
                </a:solidFill>
              </a:defRPr>
            </a:pPr>
            <a:endParaRPr lang="ru-RU"/>
          </a:p>
        </c:txPr>
        <c:crossAx val="166926976"/>
        <c:crosses val="autoZero"/>
        <c:auto val="1"/>
        <c:lblAlgn val="ctr"/>
        <c:lblOffset val="100"/>
      </c:catAx>
      <c:valAx>
        <c:axId val="166926976"/>
        <c:scaling>
          <c:orientation val="minMax"/>
        </c:scaling>
        <c:delete val="1"/>
        <c:axPos val="l"/>
        <c:majorGridlines/>
        <c:numFmt formatCode="#,##0" sourceLinked="1"/>
        <c:majorTickMark val="none"/>
        <c:tickLblPos val="none"/>
        <c:crossAx val="166925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145541147985385"/>
          <c:y val="7.9793034692051845E-2"/>
          <c:w val="0.34570277023893287"/>
          <c:h val="0.78956322104561416"/>
        </c:manualLayout>
      </c:layout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421CD3-AE76-42CD-ACCE-C0A290445B50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5297F8-91E4-48EB-8AC0-C0DD9D9D868F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1200" dirty="0" smtClean="0"/>
            <a:t>ТОП -50</a:t>
          </a:r>
          <a:endParaRPr lang="ru-RU" sz="1200" dirty="0"/>
        </a:p>
      </dgm:t>
    </dgm:pt>
    <dgm:pt modelId="{A726163A-FBE7-49BB-BC1C-235BB7D9152B}" type="parTrans" cxnId="{9BC43228-EDEA-403B-A935-BB8260180C30}">
      <dgm:prSet/>
      <dgm:spPr/>
      <dgm:t>
        <a:bodyPr/>
        <a:lstStyle/>
        <a:p>
          <a:endParaRPr lang="ru-RU"/>
        </a:p>
      </dgm:t>
    </dgm:pt>
    <dgm:pt modelId="{5C61377E-1D46-4921-9BF2-364FC4EE5674}" type="sibTrans" cxnId="{9BC43228-EDEA-403B-A935-BB8260180C30}">
      <dgm:prSet/>
      <dgm:spPr/>
      <dgm:t>
        <a:bodyPr/>
        <a:lstStyle/>
        <a:p>
          <a:endParaRPr lang="ru-RU"/>
        </a:p>
      </dgm:t>
    </dgm:pt>
    <dgm:pt modelId="{A80DE5B3-935C-42A1-9CD0-5FFEC8C6A576}">
      <dgm:prSet phldrT="[Текст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ru-RU" sz="1000" dirty="0" smtClean="0"/>
            <a:t>МОУ «</a:t>
          </a:r>
          <a:r>
            <a:rPr lang="ru-RU" sz="1000" dirty="0" err="1" smtClean="0"/>
            <a:t>Новохоперская</a:t>
          </a:r>
          <a:r>
            <a:rPr lang="ru-RU" sz="1000" dirty="0" smtClean="0"/>
            <a:t> гимназия №1</a:t>
          </a:r>
          <a:endParaRPr lang="ru-RU" sz="1000" dirty="0"/>
        </a:p>
      </dgm:t>
    </dgm:pt>
    <dgm:pt modelId="{CE712B6F-7DD7-444E-9E75-62E066A4E9C5}" type="parTrans" cxnId="{5885DCF5-2D7E-4178-8EE2-BD8467F59BBF}">
      <dgm:prSet/>
      <dgm:spPr/>
      <dgm:t>
        <a:bodyPr/>
        <a:lstStyle/>
        <a:p>
          <a:endParaRPr lang="ru-RU"/>
        </a:p>
      </dgm:t>
    </dgm:pt>
    <dgm:pt modelId="{72EFA47E-772B-4608-A54B-B1DB3846C904}" type="sibTrans" cxnId="{5885DCF5-2D7E-4178-8EE2-BD8467F59BBF}">
      <dgm:prSet/>
      <dgm:spPr/>
      <dgm:t>
        <a:bodyPr/>
        <a:lstStyle/>
        <a:p>
          <a:endParaRPr lang="ru-RU"/>
        </a:p>
      </dgm:t>
    </dgm:pt>
    <dgm:pt modelId="{E49D17F6-B07F-4414-838D-3F46B1CA540D}">
      <dgm:prSet phldrT="[Текст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ru-RU" sz="1000" dirty="0" smtClean="0"/>
            <a:t>МОУ «</a:t>
          </a:r>
          <a:r>
            <a:rPr lang="ru-RU" sz="1000" dirty="0" err="1" smtClean="0"/>
            <a:t>Новохоперская</a:t>
          </a:r>
          <a:r>
            <a:rPr lang="ru-RU" sz="1000" dirty="0" smtClean="0"/>
            <a:t> СОШ №91»</a:t>
          </a:r>
          <a:endParaRPr lang="ru-RU" sz="1000" dirty="0"/>
        </a:p>
      </dgm:t>
    </dgm:pt>
    <dgm:pt modelId="{C2E4C194-074C-433D-A65B-BFF967C0308F}" type="parTrans" cxnId="{9E036AA7-8C46-4BBE-B5E0-B6649F3CEBBA}">
      <dgm:prSet/>
      <dgm:spPr/>
      <dgm:t>
        <a:bodyPr/>
        <a:lstStyle/>
        <a:p>
          <a:endParaRPr lang="ru-RU"/>
        </a:p>
      </dgm:t>
    </dgm:pt>
    <dgm:pt modelId="{DA0722C0-7E66-4330-BA52-84D6E43A347A}" type="sibTrans" cxnId="{9E036AA7-8C46-4BBE-B5E0-B6649F3CEBBA}">
      <dgm:prSet/>
      <dgm:spPr/>
      <dgm:t>
        <a:bodyPr/>
        <a:lstStyle/>
        <a:p>
          <a:endParaRPr lang="ru-RU"/>
        </a:p>
      </dgm:t>
    </dgm:pt>
    <dgm:pt modelId="{95CFA295-C4C9-4318-979D-DE653CE083FA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1200" dirty="0" smtClean="0"/>
            <a:t>Инновационные площадки</a:t>
          </a:r>
          <a:endParaRPr lang="ru-RU" sz="1200" dirty="0"/>
        </a:p>
      </dgm:t>
    </dgm:pt>
    <dgm:pt modelId="{382B9E27-1D3F-4296-9532-385C0B83F892}" type="parTrans" cxnId="{23A1DB6C-236E-4071-84BC-BE631747F48E}">
      <dgm:prSet/>
      <dgm:spPr/>
      <dgm:t>
        <a:bodyPr/>
        <a:lstStyle/>
        <a:p>
          <a:endParaRPr lang="ru-RU"/>
        </a:p>
      </dgm:t>
    </dgm:pt>
    <dgm:pt modelId="{F1858C2D-A160-4994-A7C7-3CD5D2A3AEB6}" type="sibTrans" cxnId="{23A1DB6C-236E-4071-84BC-BE631747F48E}">
      <dgm:prSet/>
      <dgm:spPr/>
      <dgm:t>
        <a:bodyPr/>
        <a:lstStyle/>
        <a:p>
          <a:endParaRPr lang="ru-RU"/>
        </a:p>
      </dgm:t>
    </dgm:pt>
    <dgm:pt modelId="{B37EEC87-9095-4471-A361-B3F7136BD579}">
      <dgm:prSet phldrT="[Текст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ru-RU" sz="900" dirty="0" smtClean="0"/>
            <a:t>МБДОУ «Новохопёрский центр развития ребёнка «Пристань детства»</a:t>
          </a:r>
          <a:endParaRPr lang="ru-RU" sz="900" dirty="0"/>
        </a:p>
      </dgm:t>
    </dgm:pt>
    <dgm:pt modelId="{1AE49146-874B-4187-8692-FAD22E26F14D}" type="parTrans" cxnId="{BE03AD52-BBDE-42D6-A919-C8AE29BBFDAB}">
      <dgm:prSet/>
      <dgm:spPr/>
      <dgm:t>
        <a:bodyPr/>
        <a:lstStyle/>
        <a:p>
          <a:endParaRPr lang="ru-RU"/>
        </a:p>
      </dgm:t>
    </dgm:pt>
    <dgm:pt modelId="{3F0B692C-9CAA-43CD-BE05-1CEC8D515E23}" type="sibTrans" cxnId="{BE03AD52-BBDE-42D6-A919-C8AE29BBFDAB}">
      <dgm:prSet/>
      <dgm:spPr/>
      <dgm:t>
        <a:bodyPr/>
        <a:lstStyle/>
        <a:p>
          <a:endParaRPr lang="ru-RU"/>
        </a:p>
      </dgm:t>
    </dgm:pt>
    <dgm:pt modelId="{18642F3A-AEDF-470F-A223-3BF1B6B6155C}">
      <dgm:prSet phldrT="[Текст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ru-RU" sz="900" dirty="0" smtClean="0"/>
            <a:t>МБДОУ «Елань-Коленовский детский сад </a:t>
          </a:r>
          <a:r>
            <a:rPr lang="ru-RU" sz="900" dirty="0" err="1" smtClean="0"/>
            <a:t>общеразвивающего</a:t>
          </a:r>
          <a:r>
            <a:rPr lang="ru-RU" sz="900" dirty="0" smtClean="0"/>
            <a:t> вида      № 1»</a:t>
          </a:r>
          <a:endParaRPr lang="ru-RU" sz="900" dirty="0"/>
        </a:p>
      </dgm:t>
    </dgm:pt>
    <dgm:pt modelId="{BED26782-CBE7-43DE-AE6F-67DC087E5FCE}" type="parTrans" cxnId="{D6A54D64-9043-4960-B444-4322E8B3ADE9}">
      <dgm:prSet/>
      <dgm:spPr/>
      <dgm:t>
        <a:bodyPr/>
        <a:lstStyle/>
        <a:p>
          <a:endParaRPr lang="ru-RU"/>
        </a:p>
      </dgm:t>
    </dgm:pt>
    <dgm:pt modelId="{98F46BCA-4771-4674-A8D6-F2C0485F6B28}" type="sibTrans" cxnId="{D6A54D64-9043-4960-B444-4322E8B3ADE9}">
      <dgm:prSet/>
      <dgm:spPr/>
      <dgm:t>
        <a:bodyPr/>
        <a:lstStyle/>
        <a:p>
          <a:endParaRPr lang="ru-RU"/>
        </a:p>
      </dgm:t>
    </dgm:pt>
    <dgm:pt modelId="{A0CD87B1-530B-41B9-930B-48B96EAC7168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1200" dirty="0" err="1" smtClean="0"/>
            <a:t>Стажировочные</a:t>
          </a:r>
          <a:r>
            <a:rPr lang="ru-RU" sz="1200" dirty="0" smtClean="0"/>
            <a:t> площадки</a:t>
          </a:r>
          <a:endParaRPr lang="ru-RU" sz="1200" dirty="0"/>
        </a:p>
      </dgm:t>
    </dgm:pt>
    <dgm:pt modelId="{A6203BBA-1473-4A18-83F1-A47D35F3A51E}" type="parTrans" cxnId="{FB69379D-F4F2-45BE-B6FD-5E53D3FF7FEF}">
      <dgm:prSet/>
      <dgm:spPr/>
      <dgm:t>
        <a:bodyPr/>
        <a:lstStyle/>
        <a:p>
          <a:endParaRPr lang="ru-RU"/>
        </a:p>
      </dgm:t>
    </dgm:pt>
    <dgm:pt modelId="{4125E97D-A3E8-488B-83D7-B21C0BA0EADE}" type="sibTrans" cxnId="{FB69379D-F4F2-45BE-B6FD-5E53D3FF7FEF}">
      <dgm:prSet/>
      <dgm:spPr/>
      <dgm:t>
        <a:bodyPr/>
        <a:lstStyle/>
        <a:p>
          <a:endParaRPr lang="ru-RU"/>
        </a:p>
      </dgm:t>
    </dgm:pt>
    <dgm:pt modelId="{DCEC6163-8E13-4488-9EEF-CBECD44A17C2}">
      <dgm:prSet phldrT="[Текст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ru-RU" sz="900" dirty="0" smtClean="0"/>
            <a:t>МБДОУ «Елань-Коленовский детский сад </a:t>
          </a:r>
          <a:r>
            <a:rPr lang="ru-RU" sz="900" dirty="0" err="1" smtClean="0"/>
            <a:t>общеразвивающего</a:t>
          </a:r>
          <a:r>
            <a:rPr lang="ru-RU" sz="900" dirty="0" smtClean="0"/>
            <a:t> вида  № 1»</a:t>
          </a:r>
          <a:endParaRPr lang="ru-RU" sz="900" dirty="0"/>
        </a:p>
      </dgm:t>
    </dgm:pt>
    <dgm:pt modelId="{A8307015-EE1F-4672-A58F-01E90EB4661C}" type="parTrans" cxnId="{15E12203-936E-490D-9891-49EF92DEE9B0}">
      <dgm:prSet/>
      <dgm:spPr/>
      <dgm:t>
        <a:bodyPr/>
        <a:lstStyle/>
        <a:p>
          <a:endParaRPr lang="ru-RU"/>
        </a:p>
      </dgm:t>
    </dgm:pt>
    <dgm:pt modelId="{F56930E7-6B67-4C0F-8778-D303DF2BD9C4}" type="sibTrans" cxnId="{15E12203-936E-490D-9891-49EF92DEE9B0}">
      <dgm:prSet/>
      <dgm:spPr/>
      <dgm:t>
        <a:bodyPr/>
        <a:lstStyle/>
        <a:p>
          <a:endParaRPr lang="ru-RU"/>
        </a:p>
      </dgm:t>
    </dgm:pt>
    <dgm:pt modelId="{992AC76A-EE98-4EBC-9910-C59E2A876EB2}">
      <dgm:prSet phldrT="[Текст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ru-RU" sz="1000" dirty="0" smtClean="0"/>
            <a:t>МБОУ  «</a:t>
          </a:r>
          <a:r>
            <a:rPr lang="ru-RU" sz="1000" dirty="0" err="1" smtClean="0"/>
            <a:t>Елань-Коленовская</a:t>
          </a:r>
          <a:r>
            <a:rPr lang="ru-RU" sz="1000" dirty="0" smtClean="0"/>
            <a:t> СОШ №2</a:t>
          </a:r>
          <a:r>
            <a:rPr lang="ru-RU" sz="900" dirty="0" smtClean="0"/>
            <a:t>»</a:t>
          </a:r>
          <a:endParaRPr lang="ru-RU" sz="900" dirty="0"/>
        </a:p>
      </dgm:t>
    </dgm:pt>
    <dgm:pt modelId="{4455F393-411B-440D-8BFB-9023C8A1D2E0}" type="parTrans" cxnId="{5FA41453-1297-431C-8112-C21382AB567F}">
      <dgm:prSet/>
      <dgm:spPr/>
      <dgm:t>
        <a:bodyPr/>
        <a:lstStyle/>
        <a:p>
          <a:endParaRPr lang="ru-RU"/>
        </a:p>
      </dgm:t>
    </dgm:pt>
    <dgm:pt modelId="{F7C1DCBF-CDBE-425D-9AA9-FFE8966AC129}" type="sibTrans" cxnId="{5FA41453-1297-431C-8112-C21382AB567F}">
      <dgm:prSet/>
      <dgm:spPr/>
      <dgm:t>
        <a:bodyPr/>
        <a:lstStyle/>
        <a:p>
          <a:endParaRPr lang="ru-RU"/>
        </a:p>
      </dgm:t>
    </dgm:pt>
    <dgm:pt modelId="{057F1955-6DBA-47AF-AE56-DE9FA6842A05}" type="pres">
      <dgm:prSet presAssocID="{D8421CD3-AE76-42CD-ACCE-C0A290445B5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F0C973A-78BB-4265-98A6-D8F9D9990549}" type="pres">
      <dgm:prSet presAssocID="{B65297F8-91E4-48EB-8AC0-C0DD9D9D868F}" presName="root" presStyleCnt="0"/>
      <dgm:spPr/>
    </dgm:pt>
    <dgm:pt modelId="{762B80F9-D4AD-4D95-9BB2-B7FC457A9A83}" type="pres">
      <dgm:prSet presAssocID="{B65297F8-91E4-48EB-8AC0-C0DD9D9D868F}" presName="rootComposite" presStyleCnt="0"/>
      <dgm:spPr/>
    </dgm:pt>
    <dgm:pt modelId="{479882AE-9523-4D95-A045-9BE425430233}" type="pres">
      <dgm:prSet presAssocID="{B65297F8-91E4-48EB-8AC0-C0DD9D9D868F}" presName="rootText" presStyleLbl="node1" presStyleIdx="0" presStyleCnt="3"/>
      <dgm:spPr/>
      <dgm:t>
        <a:bodyPr/>
        <a:lstStyle/>
        <a:p>
          <a:endParaRPr lang="ru-RU"/>
        </a:p>
      </dgm:t>
    </dgm:pt>
    <dgm:pt modelId="{F7637D56-859F-4D6E-B627-04E718B67AD0}" type="pres">
      <dgm:prSet presAssocID="{B65297F8-91E4-48EB-8AC0-C0DD9D9D868F}" presName="rootConnector" presStyleLbl="node1" presStyleIdx="0" presStyleCnt="3"/>
      <dgm:spPr/>
      <dgm:t>
        <a:bodyPr/>
        <a:lstStyle/>
        <a:p>
          <a:endParaRPr lang="ru-RU"/>
        </a:p>
      </dgm:t>
    </dgm:pt>
    <dgm:pt modelId="{5096DD42-E4D0-43DC-BED6-1E7AEAB15042}" type="pres">
      <dgm:prSet presAssocID="{B65297F8-91E4-48EB-8AC0-C0DD9D9D868F}" presName="childShape" presStyleCnt="0"/>
      <dgm:spPr/>
    </dgm:pt>
    <dgm:pt modelId="{1880B578-A324-473B-9ED3-AA47CF990C3B}" type="pres">
      <dgm:prSet presAssocID="{CE712B6F-7DD7-444E-9E75-62E066A4E9C5}" presName="Name13" presStyleLbl="parChTrans1D2" presStyleIdx="0" presStyleCnt="6"/>
      <dgm:spPr/>
      <dgm:t>
        <a:bodyPr/>
        <a:lstStyle/>
        <a:p>
          <a:endParaRPr lang="ru-RU"/>
        </a:p>
      </dgm:t>
    </dgm:pt>
    <dgm:pt modelId="{AB387FEE-9715-485D-88A1-D2EB0F368B06}" type="pres">
      <dgm:prSet presAssocID="{A80DE5B3-935C-42A1-9CD0-5FFEC8C6A576}" presName="childText" presStyleLbl="bgAcc1" presStyleIdx="0" presStyleCnt="6" custScaleX="118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C3193-3070-4B91-AFD4-4AEA300C6300}" type="pres">
      <dgm:prSet presAssocID="{C2E4C194-074C-433D-A65B-BFF967C0308F}" presName="Name13" presStyleLbl="parChTrans1D2" presStyleIdx="1" presStyleCnt="6"/>
      <dgm:spPr/>
      <dgm:t>
        <a:bodyPr/>
        <a:lstStyle/>
        <a:p>
          <a:endParaRPr lang="ru-RU"/>
        </a:p>
      </dgm:t>
    </dgm:pt>
    <dgm:pt modelId="{1A13EFDA-91BB-4397-A67B-5A6E29D004A0}" type="pres">
      <dgm:prSet presAssocID="{E49D17F6-B07F-4414-838D-3F46B1CA540D}" presName="childText" presStyleLbl="bgAcc1" presStyleIdx="1" presStyleCnt="6" custScaleX="118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6F5DD9-07F7-4E2C-B57B-C987EC7C0553}" type="pres">
      <dgm:prSet presAssocID="{95CFA295-C4C9-4318-979D-DE653CE083FA}" presName="root" presStyleCnt="0"/>
      <dgm:spPr/>
    </dgm:pt>
    <dgm:pt modelId="{3B294F0A-6139-4279-8716-03F652444871}" type="pres">
      <dgm:prSet presAssocID="{95CFA295-C4C9-4318-979D-DE653CE083FA}" presName="rootComposite" presStyleCnt="0"/>
      <dgm:spPr/>
    </dgm:pt>
    <dgm:pt modelId="{6FDA4FB7-73A7-4BB8-ABDA-CDBA46817FE9}" type="pres">
      <dgm:prSet presAssocID="{95CFA295-C4C9-4318-979D-DE653CE083FA}" presName="rootText" presStyleLbl="node1" presStyleIdx="1" presStyleCnt="3" custScaleX="136881" custLinFactNeighborX="-14257" custLinFactNeighborY="-703"/>
      <dgm:spPr/>
      <dgm:t>
        <a:bodyPr/>
        <a:lstStyle/>
        <a:p>
          <a:endParaRPr lang="ru-RU"/>
        </a:p>
      </dgm:t>
    </dgm:pt>
    <dgm:pt modelId="{80F16447-6716-4AB1-9E66-0C3680326DC7}" type="pres">
      <dgm:prSet presAssocID="{95CFA295-C4C9-4318-979D-DE653CE083FA}" presName="rootConnector" presStyleLbl="node1" presStyleIdx="1" presStyleCnt="3"/>
      <dgm:spPr/>
      <dgm:t>
        <a:bodyPr/>
        <a:lstStyle/>
        <a:p>
          <a:endParaRPr lang="ru-RU"/>
        </a:p>
      </dgm:t>
    </dgm:pt>
    <dgm:pt modelId="{FBDCECFE-2595-48B8-988F-63C737AC49AF}" type="pres">
      <dgm:prSet presAssocID="{95CFA295-C4C9-4318-979D-DE653CE083FA}" presName="childShape" presStyleCnt="0"/>
      <dgm:spPr/>
    </dgm:pt>
    <dgm:pt modelId="{2F5B64B5-03F2-4D80-80CE-B4D2A9BB6E75}" type="pres">
      <dgm:prSet presAssocID="{1AE49146-874B-4187-8692-FAD22E26F14D}" presName="Name13" presStyleLbl="parChTrans1D2" presStyleIdx="2" presStyleCnt="6"/>
      <dgm:spPr/>
      <dgm:t>
        <a:bodyPr/>
        <a:lstStyle/>
        <a:p>
          <a:endParaRPr lang="ru-RU"/>
        </a:p>
      </dgm:t>
    </dgm:pt>
    <dgm:pt modelId="{89521650-BF46-4AE3-8C23-F1B548624317}" type="pres">
      <dgm:prSet presAssocID="{B37EEC87-9095-4471-A361-B3F7136BD579}" presName="childText" presStyleLbl="bgAcc1" presStyleIdx="2" presStyleCnt="6" custScaleX="156672" custLinFactNeighborX="-15123" custLinFactNeighborY="-3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B7CB31-A3A3-4CC9-9EE0-99C99FA97E05}" type="pres">
      <dgm:prSet presAssocID="{BED26782-CBE7-43DE-AE6F-67DC087E5FCE}" presName="Name13" presStyleLbl="parChTrans1D2" presStyleIdx="3" presStyleCnt="6"/>
      <dgm:spPr/>
      <dgm:t>
        <a:bodyPr/>
        <a:lstStyle/>
        <a:p>
          <a:endParaRPr lang="ru-RU"/>
        </a:p>
      </dgm:t>
    </dgm:pt>
    <dgm:pt modelId="{72D73B8A-A477-4F52-9A78-7C28F3DF9E55}" type="pres">
      <dgm:prSet presAssocID="{18642F3A-AEDF-470F-A223-3BF1B6B6155C}" presName="childText" presStyleLbl="bgAcc1" presStyleIdx="3" presStyleCnt="6" custScaleX="161612" custLinFactNeighborX="-15123" custLinFactNeighborY="41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A8F493-1DEB-4D3B-A4C8-196AC3E1B9E8}" type="pres">
      <dgm:prSet presAssocID="{4455F393-411B-440D-8BFB-9023C8A1D2E0}" presName="Name13" presStyleLbl="parChTrans1D2" presStyleIdx="4" presStyleCnt="6"/>
      <dgm:spPr/>
      <dgm:t>
        <a:bodyPr/>
        <a:lstStyle/>
        <a:p>
          <a:endParaRPr lang="ru-RU"/>
        </a:p>
      </dgm:t>
    </dgm:pt>
    <dgm:pt modelId="{D87F6EAA-F9C7-4615-B45F-91C7C949FF40}" type="pres">
      <dgm:prSet presAssocID="{992AC76A-EE98-4EBC-9910-C59E2A876EB2}" presName="childText" presStyleLbl="bgAcc1" presStyleIdx="4" presStyleCnt="6" custScaleX="160054" custLinFactNeighborX="-15123" custLinFactNeighborY="75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9124A-C667-4BE7-B07B-8DBF7C53F562}" type="pres">
      <dgm:prSet presAssocID="{A0CD87B1-530B-41B9-930B-48B96EAC7168}" presName="root" presStyleCnt="0"/>
      <dgm:spPr/>
    </dgm:pt>
    <dgm:pt modelId="{29DC9850-245C-442B-92E6-CB1D95425166}" type="pres">
      <dgm:prSet presAssocID="{A0CD87B1-530B-41B9-930B-48B96EAC7168}" presName="rootComposite" presStyleCnt="0"/>
      <dgm:spPr/>
    </dgm:pt>
    <dgm:pt modelId="{9D196D8E-0C8B-43AC-8981-B173B1B5469F}" type="pres">
      <dgm:prSet presAssocID="{A0CD87B1-530B-41B9-930B-48B96EAC7168}" presName="rootText" presStyleLbl="node1" presStyleIdx="2" presStyleCnt="3" custScaleX="122135" custLinFactNeighborX="-13474" custLinFactNeighborY="-703"/>
      <dgm:spPr/>
      <dgm:t>
        <a:bodyPr/>
        <a:lstStyle/>
        <a:p>
          <a:endParaRPr lang="ru-RU"/>
        </a:p>
      </dgm:t>
    </dgm:pt>
    <dgm:pt modelId="{AE99CD44-56BE-4236-A767-7F148F143EC2}" type="pres">
      <dgm:prSet presAssocID="{A0CD87B1-530B-41B9-930B-48B96EAC7168}" presName="rootConnector" presStyleLbl="node1" presStyleIdx="2" presStyleCnt="3"/>
      <dgm:spPr/>
      <dgm:t>
        <a:bodyPr/>
        <a:lstStyle/>
        <a:p>
          <a:endParaRPr lang="ru-RU"/>
        </a:p>
      </dgm:t>
    </dgm:pt>
    <dgm:pt modelId="{C5217CC6-B69C-41E9-A556-293E7601C872}" type="pres">
      <dgm:prSet presAssocID="{A0CD87B1-530B-41B9-930B-48B96EAC7168}" presName="childShape" presStyleCnt="0"/>
      <dgm:spPr/>
    </dgm:pt>
    <dgm:pt modelId="{3101F8E9-A8A5-42CF-9998-6DE50055B258}" type="pres">
      <dgm:prSet presAssocID="{A8307015-EE1F-4672-A58F-01E90EB4661C}" presName="Name13" presStyleLbl="parChTrans1D2" presStyleIdx="5" presStyleCnt="6"/>
      <dgm:spPr/>
      <dgm:t>
        <a:bodyPr/>
        <a:lstStyle/>
        <a:p>
          <a:endParaRPr lang="ru-RU"/>
        </a:p>
      </dgm:t>
    </dgm:pt>
    <dgm:pt modelId="{01F15DAA-29FF-47B7-BAB0-72676ABEA79C}" type="pres">
      <dgm:prSet presAssocID="{DCEC6163-8E13-4488-9EEF-CBECD44A17C2}" presName="childText" presStyleLbl="bgAcc1" presStyleIdx="5" presStyleCnt="6" custScaleX="142330" custScaleY="209233" custLinFactNeighborX="-14144" custLinFactNeighborY="-3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69379D-F4F2-45BE-B6FD-5E53D3FF7FEF}" srcId="{D8421CD3-AE76-42CD-ACCE-C0A290445B50}" destId="{A0CD87B1-530B-41B9-930B-48B96EAC7168}" srcOrd="2" destOrd="0" parTransId="{A6203BBA-1473-4A18-83F1-A47D35F3A51E}" sibTransId="{4125E97D-A3E8-488B-83D7-B21C0BA0EADE}"/>
    <dgm:cxn modelId="{3EF74463-E590-4596-9D98-AB9DDE5274F2}" type="presOf" srcId="{18642F3A-AEDF-470F-A223-3BF1B6B6155C}" destId="{72D73B8A-A477-4F52-9A78-7C28F3DF9E55}" srcOrd="0" destOrd="0" presId="urn:microsoft.com/office/officeart/2005/8/layout/hierarchy3"/>
    <dgm:cxn modelId="{BE03AD52-BBDE-42D6-A919-C8AE29BBFDAB}" srcId="{95CFA295-C4C9-4318-979D-DE653CE083FA}" destId="{B37EEC87-9095-4471-A361-B3F7136BD579}" srcOrd="0" destOrd="0" parTransId="{1AE49146-874B-4187-8692-FAD22E26F14D}" sibTransId="{3F0B692C-9CAA-43CD-BE05-1CEC8D515E23}"/>
    <dgm:cxn modelId="{45C4CBD4-EAE2-4B45-A0F5-C291BF98E646}" type="presOf" srcId="{D8421CD3-AE76-42CD-ACCE-C0A290445B50}" destId="{057F1955-6DBA-47AF-AE56-DE9FA6842A05}" srcOrd="0" destOrd="0" presId="urn:microsoft.com/office/officeart/2005/8/layout/hierarchy3"/>
    <dgm:cxn modelId="{94BB1297-209D-4EA0-9204-3DC537592BCB}" type="presOf" srcId="{4455F393-411B-440D-8BFB-9023C8A1D2E0}" destId="{D1A8F493-1DEB-4D3B-A4C8-196AC3E1B9E8}" srcOrd="0" destOrd="0" presId="urn:microsoft.com/office/officeart/2005/8/layout/hierarchy3"/>
    <dgm:cxn modelId="{EC49F2C4-8143-40AC-86E0-EC70CEAFA4A6}" type="presOf" srcId="{C2E4C194-074C-433D-A65B-BFF967C0308F}" destId="{9F7C3193-3070-4B91-AFD4-4AEA300C6300}" srcOrd="0" destOrd="0" presId="urn:microsoft.com/office/officeart/2005/8/layout/hierarchy3"/>
    <dgm:cxn modelId="{23A1DB6C-236E-4071-84BC-BE631747F48E}" srcId="{D8421CD3-AE76-42CD-ACCE-C0A290445B50}" destId="{95CFA295-C4C9-4318-979D-DE653CE083FA}" srcOrd="1" destOrd="0" parTransId="{382B9E27-1D3F-4296-9532-385C0B83F892}" sibTransId="{F1858C2D-A160-4994-A7C7-3CD5D2A3AEB6}"/>
    <dgm:cxn modelId="{F04C9BF8-7B56-4FE3-A0C1-02E93E117893}" type="presOf" srcId="{B65297F8-91E4-48EB-8AC0-C0DD9D9D868F}" destId="{479882AE-9523-4D95-A045-9BE425430233}" srcOrd="0" destOrd="0" presId="urn:microsoft.com/office/officeart/2005/8/layout/hierarchy3"/>
    <dgm:cxn modelId="{D6A54D64-9043-4960-B444-4322E8B3ADE9}" srcId="{95CFA295-C4C9-4318-979D-DE653CE083FA}" destId="{18642F3A-AEDF-470F-A223-3BF1B6B6155C}" srcOrd="1" destOrd="0" parTransId="{BED26782-CBE7-43DE-AE6F-67DC087E5FCE}" sibTransId="{98F46BCA-4771-4674-A8D6-F2C0485F6B28}"/>
    <dgm:cxn modelId="{9BC43228-EDEA-403B-A935-BB8260180C30}" srcId="{D8421CD3-AE76-42CD-ACCE-C0A290445B50}" destId="{B65297F8-91E4-48EB-8AC0-C0DD9D9D868F}" srcOrd="0" destOrd="0" parTransId="{A726163A-FBE7-49BB-BC1C-235BB7D9152B}" sibTransId="{5C61377E-1D46-4921-9BF2-364FC4EE5674}"/>
    <dgm:cxn modelId="{5FA41453-1297-431C-8112-C21382AB567F}" srcId="{95CFA295-C4C9-4318-979D-DE653CE083FA}" destId="{992AC76A-EE98-4EBC-9910-C59E2A876EB2}" srcOrd="2" destOrd="0" parTransId="{4455F393-411B-440D-8BFB-9023C8A1D2E0}" sibTransId="{F7C1DCBF-CDBE-425D-9AA9-FFE8966AC129}"/>
    <dgm:cxn modelId="{41B0EEEA-37DA-41E8-8228-FF4EF36A32D2}" type="presOf" srcId="{992AC76A-EE98-4EBC-9910-C59E2A876EB2}" destId="{D87F6EAA-F9C7-4615-B45F-91C7C949FF40}" srcOrd="0" destOrd="0" presId="urn:microsoft.com/office/officeart/2005/8/layout/hierarchy3"/>
    <dgm:cxn modelId="{15E12203-936E-490D-9891-49EF92DEE9B0}" srcId="{A0CD87B1-530B-41B9-930B-48B96EAC7168}" destId="{DCEC6163-8E13-4488-9EEF-CBECD44A17C2}" srcOrd="0" destOrd="0" parTransId="{A8307015-EE1F-4672-A58F-01E90EB4661C}" sibTransId="{F56930E7-6B67-4C0F-8778-D303DF2BD9C4}"/>
    <dgm:cxn modelId="{015CA6AA-67EF-4037-82A8-E105DEF31E02}" type="presOf" srcId="{CE712B6F-7DD7-444E-9E75-62E066A4E9C5}" destId="{1880B578-A324-473B-9ED3-AA47CF990C3B}" srcOrd="0" destOrd="0" presId="urn:microsoft.com/office/officeart/2005/8/layout/hierarchy3"/>
    <dgm:cxn modelId="{1F2AE2A6-BAA1-4523-BA87-4E002A4C30BA}" type="presOf" srcId="{B65297F8-91E4-48EB-8AC0-C0DD9D9D868F}" destId="{F7637D56-859F-4D6E-B627-04E718B67AD0}" srcOrd="1" destOrd="0" presId="urn:microsoft.com/office/officeart/2005/8/layout/hierarchy3"/>
    <dgm:cxn modelId="{C9B3D30F-54D4-42EA-B140-4173018E10E4}" type="presOf" srcId="{DCEC6163-8E13-4488-9EEF-CBECD44A17C2}" destId="{01F15DAA-29FF-47B7-BAB0-72676ABEA79C}" srcOrd="0" destOrd="0" presId="urn:microsoft.com/office/officeart/2005/8/layout/hierarchy3"/>
    <dgm:cxn modelId="{021C1769-BB5A-491C-A0AA-F9B364AEA949}" type="presOf" srcId="{A0CD87B1-530B-41B9-930B-48B96EAC7168}" destId="{AE99CD44-56BE-4236-A767-7F148F143EC2}" srcOrd="1" destOrd="0" presId="urn:microsoft.com/office/officeart/2005/8/layout/hierarchy3"/>
    <dgm:cxn modelId="{5885DCF5-2D7E-4178-8EE2-BD8467F59BBF}" srcId="{B65297F8-91E4-48EB-8AC0-C0DD9D9D868F}" destId="{A80DE5B3-935C-42A1-9CD0-5FFEC8C6A576}" srcOrd="0" destOrd="0" parTransId="{CE712B6F-7DD7-444E-9E75-62E066A4E9C5}" sibTransId="{72EFA47E-772B-4608-A54B-B1DB3846C904}"/>
    <dgm:cxn modelId="{A6F5FFA1-C8C9-478F-AE32-7D4D9F103FC0}" type="presOf" srcId="{95CFA295-C4C9-4318-979D-DE653CE083FA}" destId="{6FDA4FB7-73A7-4BB8-ABDA-CDBA46817FE9}" srcOrd="0" destOrd="0" presId="urn:microsoft.com/office/officeart/2005/8/layout/hierarchy3"/>
    <dgm:cxn modelId="{8359DB19-02C0-4630-983F-E1E9797EC81C}" type="presOf" srcId="{BED26782-CBE7-43DE-AE6F-67DC087E5FCE}" destId="{CEB7CB31-A3A3-4CC9-9EE0-99C99FA97E05}" srcOrd="0" destOrd="0" presId="urn:microsoft.com/office/officeart/2005/8/layout/hierarchy3"/>
    <dgm:cxn modelId="{48CAED0D-9A67-4D9B-B8B7-B4721EF1BAC7}" type="presOf" srcId="{A80DE5B3-935C-42A1-9CD0-5FFEC8C6A576}" destId="{AB387FEE-9715-485D-88A1-D2EB0F368B06}" srcOrd="0" destOrd="0" presId="urn:microsoft.com/office/officeart/2005/8/layout/hierarchy3"/>
    <dgm:cxn modelId="{155F5AA1-ECA6-4440-BBA4-DBC8153924D6}" type="presOf" srcId="{1AE49146-874B-4187-8692-FAD22E26F14D}" destId="{2F5B64B5-03F2-4D80-80CE-B4D2A9BB6E75}" srcOrd="0" destOrd="0" presId="urn:microsoft.com/office/officeart/2005/8/layout/hierarchy3"/>
    <dgm:cxn modelId="{F33651F1-C8CF-4DC7-AF17-662068C3A4BA}" type="presOf" srcId="{A8307015-EE1F-4672-A58F-01E90EB4661C}" destId="{3101F8E9-A8A5-42CF-9998-6DE50055B258}" srcOrd="0" destOrd="0" presId="urn:microsoft.com/office/officeart/2005/8/layout/hierarchy3"/>
    <dgm:cxn modelId="{4EA0CA4E-A1F1-477F-86A6-71C7F45217EC}" type="presOf" srcId="{B37EEC87-9095-4471-A361-B3F7136BD579}" destId="{89521650-BF46-4AE3-8C23-F1B548624317}" srcOrd="0" destOrd="0" presId="urn:microsoft.com/office/officeart/2005/8/layout/hierarchy3"/>
    <dgm:cxn modelId="{9E036AA7-8C46-4BBE-B5E0-B6649F3CEBBA}" srcId="{B65297F8-91E4-48EB-8AC0-C0DD9D9D868F}" destId="{E49D17F6-B07F-4414-838D-3F46B1CA540D}" srcOrd="1" destOrd="0" parTransId="{C2E4C194-074C-433D-A65B-BFF967C0308F}" sibTransId="{DA0722C0-7E66-4330-BA52-84D6E43A347A}"/>
    <dgm:cxn modelId="{0B61C69D-86AF-42BC-917F-17CC9CBA4A0D}" type="presOf" srcId="{A0CD87B1-530B-41B9-930B-48B96EAC7168}" destId="{9D196D8E-0C8B-43AC-8981-B173B1B5469F}" srcOrd="0" destOrd="0" presId="urn:microsoft.com/office/officeart/2005/8/layout/hierarchy3"/>
    <dgm:cxn modelId="{D7BA8D9A-2369-4ED0-88A0-4F13367E755A}" type="presOf" srcId="{E49D17F6-B07F-4414-838D-3F46B1CA540D}" destId="{1A13EFDA-91BB-4397-A67B-5A6E29D004A0}" srcOrd="0" destOrd="0" presId="urn:microsoft.com/office/officeart/2005/8/layout/hierarchy3"/>
    <dgm:cxn modelId="{D4D92B56-9B2F-49E8-B2D6-C9B7E56FAE6A}" type="presOf" srcId="{95CFA295-C4C9-4318-979D-DE653CE083FA}" destId="{80F16447-6716-4AB1-9E66-0C3680326DC7}" srcOrd="1" destOrd="0" presId="urn:microsoft.com/office/officeart/2005/8/layout/hierarchy3"/>
    <dgm:cxn modelId="{2BA81BE6-ADB5-4371-8EDF-CC64977513D5}" type="presParOf" srcId="{057F1955-6DBA-47AF-AE56-DE9FA6842A05}" destId="{EF0C973A-78BB-4265-98A6-D8F9D9990549}" srcOrd="0" destOrd="0" presId="urn:microsoft.com/office/officeart/2005/8/layout/hierarchy3"/>
    <dgm:cxn modelId="{578FF0A6-23DC-450C-BE25-9EE4E5AA5D14}" type="presParOf" srcId="{EF0C973A-78BB-4265-98A6-D8F9D9990549}" destId="{762B80F9-D4AD-4D95-9BB2-B7FC457A9A83}" srcOrd="0" destOrd="0" presId="urn:microsoft.com/office/officeart/2005/8/layout/hierarchy3"/>
    <dgm:cxn modelId="{5208F390-A6B5-480E-A8C1-3E553A2F0D47}" type="presParOf" srcId="{762B80F9-D4AD-4D95-9BB2-B7FC457A9A83}" destId="{479882AE-9523-4D95-A045-9BE425430233}" srcOrd="0" destOrd="0" presId="urn:microsoft.com/office/officeart/2005/8/layout/hierarchy3"/>
    <dgm:cxn modelId="{B9AFBA98-D2F7-4FD3-A59A-CA1540297A45}" type="presParOf" srcId="{762B80F9-D4AD-4D95-9BB2-B7FC457A9A83}" destId="{F7637D56-859F-4D6E-B627-04E718B67AD0}" srcOrd="1" destOrd="0" presId="urn:microsoft.com/office/officeart/2005/8/layout/hierarchy3"/>
    <dgm:cxn modelId="{8C05C98A-938E-42D7-89BB-8A0535073C38}" type="presParOf" srcId="{EF0C973A-78BB-4265-98A6-D8F9D9990549}" destId="{5096DD42-E4D0-43DC-BED6-1E7AEAB15042}" srcOrd="1" destOrd="0" presId="urn:microsoft.com/office/officeart/2005/8/layout/hierarchy3"/>
    <dgm:cxn modelId="{8BC280A7-8AC8-4F76-86EF-D54F02488B0F}" type="presParOf" srcId="{5096DD42-E4D0-43DC-BED6-1E7AEAB15042}" destId="{1880B578-A324-473B-9ED3-AA47CF990C3B}" srcOrd="0" destOrd="0" presId="urn:microsoft.com/office/officeart/2005/8/layout/hierarchy3"/>
    <dgm:cxn modelId="{39743B7B-EEF2-4A8B-A8C7-B6D950CD8288}" type="presParOf" srcId="{5096DD42-E4D0-43DC-BED6-1E7AEAB15042}" destId="{AB387FEE-9715-485D-88A1-D2EB0F368B06}" srcOrd="1" destOrd="0" presId="urn:microsoft.com/office/officeart/2005/8/layout/hierarchy3"/>
    <dgm:cxn modelId="{1520B936-5B3F-43C8-B897-8123EF47286B}" type="presParOf" srcId="{5096DD42-E4D0-43DC-BED6-1E7AEAB15042}" destId="{9F7C3193-3070-4B91-AFD4-4AEA300C6300}" srcOrd="2" destOrd="0" presId="urn:microsoft.com/office/officeart/2005/8/layout/hierarchy3"/>
    <dgm:cxn modelId="{9E2E5936-2F42-41A9-9EB8-A1419A1FDE15}" type="presParOf" srcId="{5096DD42-E4D0-43DC-BED6-1E7AEAB15042}" destId="{1A13EFDA-91BB-4397-A67B-5A6E29D004A0}" srcOrd="3" destOrd="0" presId="urn:microsoft.com/office/officeart/2005/8/layout/hierarchy3"/>
    <dgm:cxn modelId="{3A83FE0D-BDD2-44D1-BDFF-D6E5565DCE62}" type="presParOf" srcId="{057F1955-6DBA-47AF-AE56-DE9FA6842A05}" destId="{116F5DD9-07F7-4E2C-B57B-C987EC7C0553}" srcOrd="1" destOrd="0" presId="urn:microsoft.com/office/officeart/2005/8/layout/hierarchy3"/>
    <dgm:cxn modelId="{7FEC2EBC-90DA-415C-8D1F-5C51C012BF50}" type="presParOf" srcId="{116F5DD9-07F7-4E2C-B57B-C987EC7C0553}" destId="{3B294F0A-6139-4279-8716-03F652444871}" srcOrd="0" destOrd="0" presId="urn:microsoft.com/office/officeart/2005/8/layout/hierarchy3"/>
    <dgm:cxn modelId="{F9B98B52-8A37-4410-9D5B-FAF5FCFC1807}" type="presParOf" srcId="{3B294F0A-6139-4279-8716-03F652444871}" destId="{6FDA4FB7-73A7-4BB8-ABDA-CDBA46817FE9}" srcOrd="0" destOrd="0" presId="urn:microsoft.com/office/officeart/2005/8/layout/hierarchy3"/>
    <dgm:cxn modelId="{FC67D56A-C277-4302-A63C-FB56BF3B190B}" type="presParOf" srcId="{3B294F0A-6139-4279-8716-03F652444871}" destId="{80F16447-6716-4AB1-9E66-0C3680326DC7}" srcOrd="1" destOrd="0" presId="urn:microsoft.com/office/officeart/2005/8/layout/hierarchy3"/>
    <dgm:cxn modelId="{32AA8054-3B91-4DE2-AE09-83BEA0BD6598}" type="presParOf" srcId="{116F5DD9-07F7-4E2C-B57B-C987EC7C0553}" destId="{FBDCECFE-2595-48B8-988F-63C737AC49AF}" srcOrd="1" destOrd="0" presId="urn:microsoft.com/office/officeart/2005/8/layout/hierarchy3"/>
    <dgm:cxn modelId="{3831BE23-9635-48CD-8471-F4E73AC25420}" type="presParOf" srcId="{FBDCECFE-2595-48B8-988F-63C737AC49AF}" destId="{2F5B64B5-03F2-4D80-80CE-B4D2A9BB6E75}" srcOrd="0" destOrd="0" presId="urn:microsoft.com/office/officeart/2005/8/layout/hierarchy3"/>
    <dgm:cxn modelId="{1884B047-E337-4428-B2B0-F274CEBB30EB}" type="presParOf" srcId="{FBDCECFE-2595-48B8-988F-63C737AC49AF}" destId="{89521650-BF46-4AE3-8C23-F1B548624317}" srcOrd="1" destOrd="0" presId="urn:microsoft.com/office/officeart/2005/8/layout/hierarchy3"/>
    <dgm:cxn modelId="{AD4B3AAE-223C-4334-870D-87250F7EB72F}" type="presParOf" srcId="{FBDCECFE-2595-48B8-988F-63C737AC49AF}" destId="{CEB7CB31-A3A3-4CC9-9EE0-99C99FA97E05}" srcOrd="2" destOrd="0" presId="urn:microsoft.com/office/officeart/2005/8/layout/hierarchy3"/>
    <dgm:cxn modelId="{BE2796EC-44C5-455E-B349-CF0E61B93B4C}" type="presParOf" srcId="{FBDCECFE-2595-48B8-988F-63C737AC49AF}" destId="{72D73B8A-A477-4F52-9A78-7C28F3DF9E55}" srcOrd="3" destOrd="0" presId="urn:microsoft.com/office/officeart/2005/8/layout/hierarchy3"/>
    <dgm:cxn modelId="{EB84CC95-0CB0-4CBC-B630-4744BB812097}" type="presParOf" srcId="{FBDCECFE-2595-48B8-988F-63C737AC49AF}" destId="{D1A8F493-1DEB-4D3B-A4C8-196AC3E1B9E8}" srcOrd="4" destOrd="0" presId="urn:microsoft.com/office/officeart/2005/8/layout/hierarchy3"/>
    <dgm:cxn modelId="{9FD22FBC-D7A5-4C60-8775-F1E5C57D6583}" type="presParOf" srcId="{FBDCECFE-2595-48B8-988F-63C737AC49AF}" destId="{D87F6EAA-F9C7-4615-B45F-91C7C949FF40}" srcOrd="5" destOrd="0" presId="urn:microsoft.com/office/officeart/2005/8/layout/hierarchy3"/>
    <dgm:cxn modelId="{5F24136A-DF83-46A9-9B18-C109556F3892}" type="presParOf" srcId="{057F1955-6DBA-47AF-AE56-DE9FA6842A05}" destId="{D5E9124A-C667-4BE7-B07B-8DBF7C53F562}" srcOrd="2" destOrd="0" presId="urn:microsoft.com/office/officeart/2005/8/layout/hierarchy3"/>
    <dgm:cxn modelId="{C4FAFD65-8025-4081-BEBC-7359354BE48B}" type="presParOf" srcId="{D5E9124A-C667-4BE7-B07B-8DBF7C53F562}" destId="{29DC9850-245C-442B-92E6-CB1D95425166}" srcOrd="0" destOrd="0" presId="urn:microsoft.com/office/officeart/2005/8/layout/hierarchy3"/>
    <dgm:cxn modelId="{26C5E394-A762-44F0-B58E-EA25D694E65C}" type="presParOf" srcId="{29DC9850-245C-442B-92E6-CB1D95425166}" destId="{9D196D8E-0C8B-43AC-8981-B173B1B5469F}" srcOrd="0" destOrd="0" presId="urn:microsoft.com/office/officeart/2005/8/layout/hierarchy3"/>
    <dgm:cxn modelId="{70C0591E-5A55-4E2A-A39D-D8BC747E41F2}" type="presParOf" srcId="{29DC9850-245C-442B-92E6-CB1D95425166}" destId="{AE99CD44-56BE-4236-A767-7F148F143EC2}" srcOrd="1" destOrd="0" presId="urn:microsoft.com/office/officeart/2005/8/layout/hierarchy3"/>
    <dgm:cxn modelId="{19F899F8-1861-4CDB-A753-01F331252D17}" type="presParOf" srcId="{D5E9124A-C667-4BE7-B07B-8DBF7C53F562}" destId="{C5217CC6-B69C-41E9-A556-293E7601C872}" srcOrd="1" destOrd="0" presId="urn:microsoft.com/office/officeart/2005/8/layout/hierarchy3"/>
    <dgm:cxn modelId="{2614EA07-4B29-4614-9470-0E19FF5CF256}" type="presParOf" srcId="{C5217CC6-B69C-41E9-A556-293E7601C872}" destId="{3101F8E9-A8A5-42CF-9998-6DE50055B258}" srcOrd="0" destOrd="0" presId="urn:microsoft.com/office/officeart/2005/8/layout/hierarchy3"/>
    <dgm:cxn modelId="{F9D4A751-771E-4912-A10B-2E4C6D143FBD}" type="presParOf" srcId="{C5217CC6-B69C-41E9-A556-293E7601C872}" destId="{01F15DAA-29FF-47B7-BAB0-72676ABEA79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79882AE-9523-4D95-A045-9BE425430233}">
      <dsp:nvSpPr>
        <dsp:cNvPr id="0" name=""/>
        <dsp:cNvSpPr/>
      </dsp:nvSpPr>
      <dsp:spPr>
        <a:xfrm>
          <a:off x="896" y="405537"/>
          <a:ext cx="1083495" cy="541747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ТОП -50</a:t>
          </a:r>
          <a:endParaRPr lang="ru-RU" sz="1200" kern="1200" dirty="0"/>
        </a:p>
      </dsp:txBody>
      <dsp:txXfrm>
        <a:off x="896" y="405537"/>
        <a:ext cx="1083495" cy="541747"/>
      </dsp:txXfrm>
    </dsp:sp>
    <dsp:sp modelId="{1880B578-A324-473B-9ED3-AA47CF990C3B}">
      <dsp:nvSpPr>
        <dsp:cNvPr id="0" name=""/>
        <dsp:cNvSpPr/>
      </dsp:nvSpPr>
      <dsp:spPr>
        <a:xfrm>
          <a:off x="109246" y="947284"/>
          <a:ext cx="108349" cy="4063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10"/>
              </a:lnTo>
              <a:lnTo>
                <a:pt x="108349" y="40631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87FEE-9715-485D-88A1-D2EB0F368B06}">
      <dsp:nvSpPr>
        <dsp:cNvPr id="0" name=""/>
        <dsp:cNvSpPr/>
      </dsp:nvSpPr>
      <dsp:spPr>
        <a:xfrm>
          <a:off x="217595" y="1082721"/>
          <a:ext cx="1030040" cy="541747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МОУ «</a:t>
          </a:r>
          <a:r>
            <a:rPr lang="ru-RU" sz="1000" kern="1200" dirty="0" err="1" smtClean="0"/>
            <a:t>Новохоперская</a:t>
          </a:r>
          <a:r>
            <a:rPr lang="ru-RU" sz="1000" kern="1200" dirty="0" smtClean="0"/>
            <a:t> гимназия №1</a:t>
          </a:r>
          <a:endParaRPr lang="ru-RU" sz="1000" kern="1200" dirty="0"/>
        </a:p>
      </dsp:txBody>
      <dsp:txXfrm>
        <a:off x="217595" y="1082721"/>
        <a:ext cx="1030040" cy="541747"/>
      </dsp:txXfrm>
    </dsp:sp>
    <dsp:sp modelId="{9F7C3193-3070-4B91-AFD4-4AEA300C6300}">
      <dsp:nvSpPr>
        <dsp:cNvPr id="0" name=""/>
        <dsp:cNvSpPr/>
      </dsp:nvSpPr>
      <dsp:spPr>
        <a:xfrm>
          <a:off x="109246" y="947284"/>
          <a:ext cx="108349" cy="1083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3495"/>
              </a:lnTo>
              <a:lnTo>
                <a:pt x="108349" y="108349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13EFDA-91BB-4397-A67B-5A6E29D004A0}">
      <dsp:nvSpPr>
        <dsp:cNvPr id="0" name=""/>
        <dsp:cNvSpPr/>
      </dsp:nvSpPr>
      <dsp:spPr>
        <a:xfrm>
          <a:off x="217595" y="1759906"/>
          <a:ext cx="1030040" cy="541747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МОУ «</a:t>
          </a:r>
          <a:r>
            <a:rPr lang="ru-RU" sz="1000" kern="1200" dirty="0" err="1" smtClean="0"/>
            <a:t>Новохоперская</a:t>
          </a:r>
          <a:r>
            <a:rPr lang="ru-RU" sz="1000" kern="1200" dirty="0" smtClean="0"/>
            <a:t> СОШ №91»</a:t>
          </a:r>
          <a:endParaRPr lang="ru-RU" sz="1000" kern="1200" dirty="0"/>
        </a:p>
      </dsp:txBody>
      <dsp:txXfrm>
        <a:off x="217595" y="1759906"/>
        <a:ext cx="1030040" cy="541747"/>
      </dsp:txXfrm>
    </dsp:sp>
    <dsp:sp modelId="{6FDA4FB7-73A7-4BB8-ABDA-CDBA46817FE9}">
      <dsp:nvSpPr>
        <dsp:cNvPr id="0" name=""/>
        <dsp:cNvSpPr/>
      </dsp:nvSpPr>
      <dsp:spPr>
        <a:xfrm>
          <a:off x="1200791" y="401728"/>
          <a:ext cx="1483099" cy="541747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Инновационные площадки</a:t>
          </a:r>
          <a:endParaRPr lang="ru-RU" sz="1200" kern="1200" dirty="0"/>
        </a:p>
      </dsp:txBody>
      <dsp:txXfrm>
        <a:off x="1200791" y="401728"/>
        <a:ext cx="1483099" cy="541747"/>
      </dsp:txXfrm>
    </dsp:sp>
    <dsp:sp modelId="{2F5B64B5-03F2-4D80-80CE-B4D2A9BB6E75}">
      <dsp:nvSpPr>
        <dsp:cNvPr id="0" name=""/>
        <dsp:cNvSpPr/>
      </dsp:nvSpPr>
      <dsp:spPr>
        <a:xfrm>
          <a:off x="1349101" y="943476"/>
          <a:ext cx="171698" cy="389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9359"/>
              </a:lnTo>
              <a:lnTo>
                <a:pt x="171698" y="38935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521650-BF46-4AE3-8C23-F1B548624317}">
      <dsp:nvSpPr>
        <dsp:cNvPr id="0" name=""/>
        <dsp:cNvSpPr/>
      </dsp:nvSpPr>
      <dsp:spPr>
        <a:xfrm>
          <a:off x="1520799" y="1061962"/>
          <a:ext cx="1358027" cy="541747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МБДОУ «Новохопёрский центр развития ребёнка «Пристань детства»</a:t>
          </a:r>
          <a:endParaRPr lang="ru-RU" sz="900" kern="1200" dirty="0"/>
        </a:p>
      </dsp:txBody>
      <dsp:txXfrm>
        <a:off x="1520799" y="1061962"/>
        <a:ext cx="1358027" cy="541747"/>
      </dsp:txXfrm>
    </dsp:sp>
    <dsp:sp modelId="{CEB7CB31-A3A3-4CC9-9EE0-99C99FA97E05}">
      <dsp:nvSpPr>
        <dsp:cNvPr id="0" name=""/>
        <dsp:cNvSpPr/>
      </dsp:nvSpPr>
      <dsp:spPr>
        <a:xfrm>
          <a:off x="1349101" y="943476"/>
          <a:ext cx="171698" cy="11096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9618"/>
              </a:lnTo>
              <a:lnTo>
                <a:pt x="171698" y="110961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D73B8A-A477-4F52-9A78-7C28F3DF9E55}">
      <dsp:nvSpPr>
        <dsp:cNvPr id="0" name=""/>
        <dsp:cNvSpPr/>
      </dsp:nvSpPr>
      <dsp:spPr>
        <a:xfrm>
          <a:off x="1520799" y="1782221"/>
          <a:ext cx="1400846" cy="541747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МБДОУ «Елань-Коленовский детский сад </a:t>
          </a:r>
          <a:r>
            <a:rPr lang="ru-RU" sz="900" kern="1200" dirty="0" err="1" smtClean="0"/>
            <a:t>общеразвивающего</a:t>
          </a:r>
          <a:r>
            <a:rPr lang="ru-RU" sz="900" kern="1200" dirty="0" smtClean="0"/>
            <a:t> вида      № 1»</a:t>
          </a:r>
          <a:endParaRPr lang="ru-RU" sz="900" kern="1200" dirty="0"/>
        </a:p>
      </dsp:txBody>
      <dsp:txXfrm>
        <a:off x="1520799" y="1782221"/>
        <a:ext cx="1400846" cy="541747"/>
      </dsp:txXfrm>
    </dsp:sp>
    <dsp:sp modelId="{D1A8F493-1DEB-4D3B-A4C8-196AC3E1B9E8}">
      <dsp:nvSpPr>
        <dsp:cNvPr id="0" name=""/>
        <dsp:cNvSpPr/>
      </dsp:nvSpPr>
      <dsp:spPr>
        <a:xfrm>
          <a:off x="1349101" y="943476"/>
          <a:ext cx="171698" cy="1805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5498"/>
              </a:lnTo>
              <a:lnTo>
                <a:pt x="171698" y="180549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F6EAA-F9C7-4615-B45F-91C7C949FF40}">
      <dsp:nvSpPr>
        <dsp:cNvPr id="0" name=""/>
        <dsp:cNvSpPr/>
      </dsp:nvSpPr>
      <dsp:spPr>
        <a:xfrm>
          <a:off x="1520799" y="2478101"/>
          <a:ext cx="1387342" cy="541747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МБОУ  «</a:t>
          </a:r>
          <a:r>
            <a:rPr lang="ru-RU" sz="1000" kern="1200" dirty="0" err="1" smtClean="0"/>
            <a:t>Елань-Коленовская</a:t>
          </a:r>
          <a:r>
            <a:rPr lang="ru-RU" sz="1000" kern="1200" dirty="0" smtClean="0"/>
            <a:t> СОШ №2</a:t>
          </a:r>
          <a:r>
            <a:rPr lang="ru-RU" sz="900" kern="1200" dirty="0" smtClean="0"/>
            <a:t>»</a:t>
          </a:r>
          <a:endParaRPr lang="ru-RU" sz="900" kern="1200" dirty="0"/>
        </a:p>
      </dsp:txBody>
      <dsp:txXfrm>
        <a:off x="1520799" y="2478101"/>
        <a:ext cx="1387342" cy="541747"/>
      </dsp:txXfrm>
    </dsp:sp>
    <dsp:sp modelId="{9D196D8E-0C8B-43AC-8981-B173B1B5469F}">
      <dsp:nvSpPr>
        <dsp:cNvPr id="0" name=""/>
        <dsp:cNvSpPr/>
      </dsp:nvSpPr>
      <dsp:spPr>
        <a:xfrm>
          <a:off x="2963248" y="401728"/>
          <a:ext cx="1323327" cy="541747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/>
            <a:t>Стажировочные</a:t>
          </a:r>
          <a:r>
            <a:rPr lang="ru-RU" sz="1200" kern="1200" dirty="0" smtClean="0"/>
            <a:t> площадки</a:t>
          </a:r>
          <a:endParaRPr lang="ru-RU" sz="1200" kern="1200" dirty="0"/>
        </a:p>
      </dsp:txBody>
      <dsp:txXfrm>
        <a:off x="2963248" y="401728"/>
        <a:ext cx="1323327" cy="541747"/>
      </dsp:txXfrm>
    </dsp:sp>
    <dsp:sp modelId="{3101F8E9-A8A5-42CF-9998-6DE50055B258}">
      <dsp:nvSpPr>
        <dsp:cNvPr id="0" name=""/>
        <dsp:cNvSpPr/>
      </dsp:nvSpPr>
      <dsp:spPr>
        <a:xfrm>
          <a:off x="3095581" y="943476"/>
          <a:ext cx="155723" cy="6852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5243"/>
              </a:lnTo>
              <a:lnTo>
                <a:pt x="155723" y="68524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F15DAA-29FF-47B7-BAB0-72676ABEA79C}">
      <dsp:nvSpPr>
        <dsp:cNvPr id="0" name=""/>
        <dsp:cNvSpPr/>
      </dsp:nvSpPr>
      <dsp:spPr>
        <a:xfrm>
          <a:off x="3251304" y="1061962"/>
          <a:ext cx="1233711" cy="1133514"/>
        </a:xfrm>
        <a:prstGeom prst="roundRect">
          <a:avLst>
            <a:gd name="adj" fmla="val 10000"/>
          </a:avLst>
        </a:prstGeom>
        <a:solidFill>
          <a:schemeClr val="bg1">
            <a:lumMod val="85000"/>
            <a:alpha val="9000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МБДОУ «Елань-Коленовский детский сад </a:t>
          </a:r>
          <a:r>
            <a:rPr lang="ru-RU" sz="900" kern="1200" dirty="0" err="1" smtClean="0"/>
            <a:t>общеразвивающего</a:t>
          </a:r>
          <a:r>
            <a:rPr lang="ru-RU" sz="900" kern="1200" dirty="0" smtClean="0"/>
            <a:t> вида  № 1»</a:t>
          </a:r>
          <a:endParaRPr lang="ru-RU" sz="900" kern="1200" dirty="0"/>
        </a:p>
      </dsp:txBody>
      <dsp:txXfrm>
        <a:off x="3251304" y="1061962"/>
        <a:ext cx="1233711" cy="1133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0.28125</cdr:x>
      <cdr:y>0.30861</cdr:y>
    </cdr:from>
    <cdr:to>
      <cdr:x>0.35125</cdr:x>
      <cdr:y>0.43589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1396752"/>
          <a:ext cx="576064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0.22222</cdr:x>
      <cdr:y>0.12727</cdr:y>
    </cdr:from>
    <cdr:to>
      <cdr:x>0.33333</cdr:x>
      <cdr:y>0.21818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96144" y="504057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200" dirty="0" smtClean="0"/>
            <a:t>           </a:t>
          </a:r>
          <a:endParaRPr lang="ru-RU" sz="3200" dirty="0"/>
        </a:p>
      </cdr:txBody>
    </cdr:sp>
  </cdr:relSizeAnchor>
  <cdr:relSizeAnchor xmlns:cdr="http://schemas.openxmlformats.org/drawingml/2006/chartDrawing">
    <cdr:from>
      <cdr:x>0.36</cdr:x>
      <cdr:y>0.53135</cdr:y>
    </cdr:from>
    <cdr:to>
      <cdr:x>0.47111</cdr:x>
      <cdr:y>0.73338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99753" y="2104380"/>
          <a:ext cx="648066" cy="800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dirty="0" smtClean="0"/>
            <a:t>                </a:t>
          </a:r>
          <a:endParaRPr lang="ru-RU" sz="2800" dirty="0"/>
        </a:p>
      </cdr:txBody>
    </cdr:sp>
  </cdr:relSizeAnchor>
  <cdr:relSizeAnchor xmlns:cdr="http://schemas.openxmlformats.org/drawingml/2006/chartDrawing">
    <cdr:from>
      <cdr:x>0.11111</cdr:x>
      <cdr:y>0.38182</cdr:y>
    </cdr:from>
    <cdr:to>
      <cdr:x>0.20988</cdr:x>
      <cdr:y>0.47273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48073" y="1512169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4000" dirty="0" smtClean="0"/>
            <a:t>           </a:t>
          </a:r>
          <a:endParaRPr lang="ru-RU" sz="4000" dirty="0"/>
        </a:p>
      </cdr:txBody>
    </cdr:sp>
  </cdr:relSizeAnchor>
  <cdr:relSizeAnchor xmlns:cdr="http://schemas.openxmlformats.org/drawingml/2006/chartDrawing">
    <cdr:from>
      <cdr:x>0.25926</cdr:x>
      <cdr:y>0.10909</cdr:y>
    </cdr:from>
    <cdr:to>
      <cdr:x>0.30864</cdr:x>
      <cdr:y>0.23636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512168" y="432048"/>
          <a:ext cx="28803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4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0.14815</cdr:x>
      <cdr:y>0.36364</cdr:y>
    </cdr:from>
    <cdr:to>
      <cdr:x>0.30492</cdr:x>
      <cdr:y>0.59452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64096" y="144016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7 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0.40741</cdr:x>
      <cdr:y>0.6</cdr:y>
    </cdr:from>
    <cdr:to>
      <cdr:x>0.56418</cdr:x>
      <cdr:y>0.83088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376264" y="237626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21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0.20408</cdr:x>
      <cdr:y>0.69811</cdr:y>
    </cdr:from>
    <cdr:to>
      <cdr:x>0.41931</cdr:x>
      <cdr:y>0.77063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0080" y="2664296"/>
          <a:ext cx="759415" cy="2767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4 920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0.71186</cdr:x>
      <cdr:y>0.54902</cdr:y>
    </cdr:from>
    <cdr:to>
      <cdr:x>0.92709</cdr:x>
      <cdr:y>0.79801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24336" y="201622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0.71186</cdr:x>
      <cdr:y>0.5098</cdr:y>
    </cdr:from>
    <cdr:to>
      <cdr:x>0.92709</cdr:x>
      <cdr:y>0.7588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024336" y="18722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0.76271</cdr:x>
      <cdr:y>0.2549</cdr:y>
    </cdr:from>
    <cdr:to>
      <cdr:x>0.97794</cdr:x>
      <cdr:y>0.50389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240360" y="9361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0.35125</cdr:x>
      <cdr:y>0</cdr:y>
    </cdr:from>
    <cdr:to>
      <cdr:x>0.46236</cdr:x>
      <cdr:y>0.20203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0664" y="-1154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8226E-E717-4CFA-A176-2DE9F216BA9B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3F511-1C63-43E1-BC8C-F55FC81CB9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444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198C8-22A1-41DB-8715-D18749C88E8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0860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F511-1C63-43E1-BC8C-F55FC81CB9D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E0D7BA8-C39A-4BAD-8C7F-782674A2921E}" type="slidenum">
              <a:rPr lang="ru-RU" smtClean="0">
                <a:latin typeface="Calibri" pitchFamily="34" charset="0"/>
              </a:rPr>
              <a:pPr>
                <a:buFont typeface="Times New Roman" pitchFamily="18" charset="0"/>
                <a:buNone/>
              </a:pPr>
              <a:t>11</a:t>
            </a:fld>
            <a:endParaRPr lang="ru-RU" dirty="0" smtClean="0">
              <a:latin typeface="Calibri" pitchFamily="34" charset="0"/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76275"/>
            <a:ext cx="4594225" cy="3444875"/>
          </a:xfrm>
          <a:solidFill>
            <a:srgbClr val="FFFFFF"/>
          </a:solidFill>
          <a:ln/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27" y="4343425"/>
            <a:ext cx="5484813" cy="4117975"/>
          </a:xfrm>
          <a:noFill/>
          <a:ln/>
        </p:spPr>
        <p:txBody>
          <a:bodyPr wrap="none" anchor="ctr"/>
          <a:lstStyle/>
          <a:p>
            <a:endParaRPr 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3F511-1C63-43E1-BC8C-F55FC81CB9D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56CC62-E463-4933-BB1A-323B5DE6A4F3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chart" Target="../charts/char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4365104"/>
            <a:ext cx="7848872" cy="136815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«Об итогах социально-экономического развития 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Новохопёрского муниципального района 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2018 году и задачах на 2019 год»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276872"/>
            <a:ext cx="69310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ОТЧЕТ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главы Новохопёрского муниципального района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Воронежской области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В.Т. Петрова</a:t>
            </a:r>
          </a:p>
        </p:txBody>
      </p:sp>
      <p:pic>
        <p:nvPicPr>
          <p:cNvPr id="24578" name="Picture 2" descr="https://bravo-voronezh.ru/wp-content/uploads/2018/11/Gerb-Novohoperskogo-rayo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60648"/>
            <a:ext cx="1152128" cy="14398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9505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5816" y="260648"/>
            <a:ext cx="4022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Доходы районного бюджета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18"/>
          <p:cNvSpPr>
            <a:spLocks noChangeArrowheads="1"/>
          </p:cNvSpPr>
          <p:nvPr/>
        </p:nvSpPr>
        <p:spPr bwMode="auto">
          <a:xfrm>
            <a:off x="827584" y="2492896"/>
            <a:ext cx="2736304" cy="12858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ru-RU" sz="1700" b="1" dirty="0" smtClean="0">
                <a:solidFill>
                  <a:schemeClr val="accent1">
                    <a:lumMod val="50000"/>
                  </a:schemeClr>
                </a:solidFill>
              </a:rPr>
              <a:t>2017 </a:t>
            </a:r>
            <a:r>
              <a:rPr lang="ru-RU" sz="1700" b="1" dirty="0">
                <a:solidFill>
                  <a:schemeClr val="accent1">
                    <a:lumMod val="50000"/>
                  </a:schemeClr>
                </a:solidFill>
              </a:rPr>
              <a:t>год –</a:t>
            </a:r>
          </a:p>
          <a:p>
            <a:pPr algn="ctr" eaLnBrk="0" hangingPunct="0"/>
            <a:endParaRPr lang="ru-RU" sz="17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/>
            <a:r>
              <a:rPr lang="ru-RU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657  </a:t>
            </a:r>
          </a:p>
          <a:p>
            <a:pPr algn="ctr" eaLnBrk="0" hangingPunct="0"/>
            <a:r>
              <a:rPr lang="ru-RU" sz="1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Овал 5"/>
          <p:cNvSpPr/>
          <p:nvPr/>
        </p:nvSpPr>
        <p:spPr bwMode="auto">
          <a:xfrm>
            <a:off x="5508104" y="1268760"/>
            <a:ext cx="2736304" cy="129614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2018 год- </a:t>
            </a:r>
          </a:p>
          <a:p>
            <a:pPr algn="ctr" eaLnBrk="0" hangingPunct="0"/>
            <a:endPara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832  </a:t>
            </a:r>
          </a:p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млн.руб.</a:t>
            </a:r>
          </a:p>
          <a:p>
            <a:pPr algn="ctr" eaLnBrk="0" hangingPunct="0"/>
            <a:endParaRPr lang="ru-RU" sz="17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21014337">
            <a:off x="3035486" y="1923851"/>
            <a:ext cx="2698845" cy="792694"/>
          </a:xfrm>
          <a:prstGeom prst="rightArrow">
            <a:avLst>
              <a:gd name="adj1" fmla="val 50000"/>
              <a:gd name="adj2" fmla="val 835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+175 </a:t>
            </a:r>
            <a:r>
              <a:rPr lang="ru-RU" sz="1400" dirty="0" smtClean="0"/>
              <a:t>млн.руб</a:t>
            </a:r>
            <a:r>
              <a:rPr lang="ru-RU" sz="1400" dirty="0" smtClean="0"/>
              <a:t>.</a:t>
            </a:r>
          </a:p>
          <a:p>
            <a:pPr algn="ctr"/>
            <a:r>
              <a:rPr lang="ru-RU" sz="1400" dirty="0" smtClean="0"/>
              <a:t> или 26,6 %</a:t>
            </a:r>
            <a:endParaRPr lang="ru-RU" sz="14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187624" y="3789040"/>
            <a:ext cx="100811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4"/>
          </p:cNvCxnSpPr>
          <p:nvPr/>
        </p:nvCxnSpPr>
        <p:spPr>
          <a:xfrm>
            <a:off x="2195736" y="3778780"/>
            <a:ext cx="936104" cy="5143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6" idx="4"/>
          </p:cNvCxnSpPr>
          <p:nvPr/>
        </p:nvCxnSpPr>
        <p:spPr>
          <a:xfrm flipH="1">
            <a:off x="6156176" y="2564904"/>
            <a:ext cx="72008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6" idx="4"/>
          </p:cNvCxnSpPr>
          <p:nvPr/>
        </p:nvCxnSpPr>
        <p:spPr>
          <a:xfrm>
            <a:off x="6876256" y="2564904"/>
            <a:ext cx="86409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323528" y="4293096"/>
            <a:ext cx="1800200" cy="122413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Налоговые</a:t>
            </a:r>
          </a:p>
          <a:p>
            <a:pPr algn="ctr" eaLnBrk="0" hangingPunct="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и </a:t>
            </a:r>
          </a:p>
          <a:p>
            <a:pPr algn="ctr" eaLnBrk="0" hangingPunct="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неналоговые –</a:t>
            </a:r>
          </a:p>
          <a:p>
            <a:pPr algn="ctr" eaLnBrk="0" hangingPunct="0"/>
            <a:endParaRPr lang="ru-RU" sz="1400" b="1" dirty="0" smtClean="0">
              <a:solidFill>
                <a:srgbClr val="A50021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400" b="1" dirty="0" smtClean="0">
                <a:solidFill>
                  <a:srgbClr val="A50021"/>
                </a:solidFill>
                <a:latin typeface="Times New Roman" pitchFamily="18" charset="0"/>
              </a:rPr>
              <a:t>160  </a:t>
            </a:r>
            <a:r>
              <a:rPr lang="ru-RU" sz="1400" b="1" dirty="0">
                <a:solidFill>
                  <a:srgbClr val="A50021"/>
                </a:solidFill>
                <a:latin typeface="Times New Roman" pitchFamily="18" charset="0"/>
              </a:rPr>
              <a:t>млн.руб</a:t>
            </a:r>
            <a:r>
              <a:rPr lang="ru-RU" sz="1400" b="1" dirty="0">
                <a:solidFill>
                  <a:srgbClr val="660033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572000" y="3212976"/>
            <a:ext cx="2016224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Налоговые</a:t>
            </a:r>
          </a:p>
          <a:p>
            <a:pPr algn="ctr" eaLnBrk="0" hangingPunct="0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и </a:t>
            </a:r>
          </a:p>
          <a:p>
            <a:pPr algn="ctr" eaLnBrk="0" hangingPunct="0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неналоговые- </a:t>
            </a:r>
          </a:p>
          <a:p>
            <a:pPr algn="ctr" eaLnBrk="0" hangingPunct="0"/>
            <a:endParaRPr lang="ru-RU" sz="1400" b="1" dirty="0" smtClean="0">
              <a:solidFill>
                <a:srgbClr val="A50021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400" b="1" dirty="0" smtClean="0">
                <a:solidFill>
                  <a:srgbClr val="A50021"/>
                </a:solidFill>
                <a:latin typeface="Times New Roman" pitchFamily="18" charset="0"/>
              </a:rPr>
              <a:t>201  млн.руб</a:t>
            </a:r>
            <a:r>
              <a:rPr lang="ru-RU" sz="1400" b="1" dirty="0" smtClean="0">
                <a:solidFill>
                  <a:srgbClr val="660033"/>
                </a:solidFill>
                <a:latin typeface="Times New Roman" pitchFamily="18" charset="0"/>
              </a:rPr>
              <a:t>.</a:t>
            </a:r>
            <a:endParaRPr lang="ru-RU" sz="1400" b="1" dirty="0">
              <a:solidFill>
                <a:srgbClr val="660033"/>
              </a:solidFill>
              <a:latin typeface="Times New Roman" pitchFamily="18" charset="0"/>
            </a:endParaRPr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2339752" y="4293096"/>
            <a:ext cx="1800200" cy="122413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1400" b="1" dirty="0" smtClean="0">
              <a:solidFill>
                <a:srgbClr val="660033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Безвозмездные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поступления – </a:t>
            </a:r>
          </a:p>
          <a:p>
            <a:pPr algn="ctr" eaLnBrk="0" hangingPunct="0"/>
            <a:endParaRPr lang="ru-RU" sz="1400" b="1" dirty="0" smtClean="0">
              <a:solidFill>
                <a:srgbClr val="A50021"/>
              </a:solidFill>
              <a:latin typeface="Times New Roman" pitchFamily="18" charset="0"/>
            </a:endParaRPr>
          </a:p>
          <a:p>
            <a:pPr algn="ctr" eaLnBrk="0" hangingPunct="0"/>
            <a:endParaRPr lang="ru-RU" sz="1400" b="1" dirty="0" smtClean="0">
              <a:solidFill>
                <a:srgbClr val="A50021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400" b="1" dirty="0" smtClean="0">
                <a:solidFill>
                  <a:srgbClr val="A50021"/>
                </a:solidFill>
                <a:latin typeface="Times New Roman" pitchFamily="18" charset="0"/>
              </a:rPr>
              <a:t>497  </a:t>
            </a:r>
            <a:r>
              <a:rPr lang="ru-RU" sz="1400" b="1" dirty="0">
                <a:solidFill>
                  <a:srgbClr val="A50021"/>
                </a:solidFill>
                <a:latin typeface="Times New Roman" pitchFamily="18" charset="0"/>
              </a:rPr>
              <a:t>млн.руб.</a:t>
            </a:r>
          </a:p>
          <a:p>
            <a:pPr algn="ctr" eaLnBrk="0" hangingPunct="0"/>
            <a:endParaRPr lang="ru-RU" sz="1400" dirty="0">
              <a:solidFill>
                <a:srgbClr val="A50021"/>
              </a:solidFill>
              <a:latin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6804248" y="3212976"/>
            <a:ext cx="2016224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Безвозмездные  поступления – </a:t>
            </a:r>
          </a:p>
          <a:p>
            <a:pPr algn="ctr" eaLnBrk="0" hangingPunct="0"/>
            <a:endParaRPr lang="ru-RU" sz="1400" b="1" dirty="0" smtClean="0">
              <a:solidFill>
                <a:srgbClr val="A50021"/>
              </a:solidFill>
              <a:latin typeface="Times New Roman" pitchFamily="18" charset="0"/>
            </a:endParaRPr>
          </a:p>
          <a:p>
            <a:pPr algn="ctr" eaLnBrk="0" hangingPunct="0"/>
            <a:endParaRPr lang="ru-RU" sz="1400" b="1" dirty="0" smtClean="0">
              <a:solidFill>
                <a:srgbClr val="A50021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400" b="1" dirty="0" smtClean="0">
                <a:solidFill>
                  <a:srgbClr val="A50021"/>
                </a:solidFill>
                <a:latin typeface="Times New Roman" pitchFamily="18" charset="0"/>
              </a:rPr>
              <a:t>631 млн.руб.</a:t>
            </a:r>
            <a:endParaRPr lang="ru-RU" sz="1400" b="1" dirty="0">
              <a:solidFill>
                <a:srgbClr val="A50021"/>
              </a:solidFill>
              <a:latin typeface="Times New Roman" pitchFamily="18" charset="0"/>
            </a:endParaRPr>
          </a:p>
        </p:txBody>
      </p:sp>
      <p:sp>
        <p:nvSpPr>
          <p:cNvPr id="37" name="Скругленная прямоугольная выноска 36"/>
          <p:cNvSpPr/>
          <p:nvPr/>
        </p:nvSpPr>
        <p:spPr>
          <a:xfrm>
            <a:off x="251520" y="980728"/>
            <a:ext cx="2664296" cy="864096"/>
          </a:xfrm>
          <a:prstGeom prst="wedgeRoundRectCallout">
            <a:avLst>
              <a:gd name="adj1" fmla="val -23100"/>
              <a:gd name="adj2" fmla="val 65495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Налоговые и неналоговые доходы районного бюджета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+</a:t>
            </a:r>
            <a:r>
              <a:rPr lang="ru-RU" sz="1400" smtClean="0">
                <a:solidFill>
                  <a:srgbClr val="C00000"/>
                </a:solidFill>
              </a:rPr>
              <a:t>41 </a:t>
            </a:r>
            <a:r>
              <a:rPr lang="ru-RU" sz="1400" smtClean="0">
                <a:solidFill>
                  <a:srgbClr val="C00000"/>
                </a:solidFill>
              </a:rPr>
              <a:t>млн.руб</a:t>
            </a:r>
            <a:r>
              <a:rPr lang="ru-RU" sz="1400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или 25,6 %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38" name="Скругленная прямоугольная выноска 37"/>
          <p:cNvSpPr/>
          <p:nvPr/>
        </p:nvSpPr>
        <p:spPr>
          <a:xfrm>
            <a:off x="5796136" y="4725144"/>
            <a:ext cx="2664296" cy="1080120"/>
          </a:xfrm>
          <a:prstGeom prst="wedgeRoundRectCallout">
            <a:avLst>
              <a:gd name="adj1" fmla="val -20833"/>
              <a:gd name="adj2" fmla="val 5910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Безвозмездные поступления в районный бюджет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+134 </a:t>
            </a:r>
            <a:r>
              <a:rPr lang="ru-RU" sz="1400" b="1" dirty="0" smtClean="0">
                <a:solidFill>
                  <a:srgbClr val="C00000"/>
                </a:solidFill>
              </a:rPr>
              <a:t>млн.руб</a:t>
            </a:r>
            <a:r>
              <a:rPr lang="ru-RU" sz="1400" b="1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или 27%</a:t>
            </a:r>
          </a:p>
          <a:p>
            <a:endParaRPr lang="ru-RU" sz="1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Box 11"/>
          <p:cNvSpPr txBox="1">
            <a:spLocks noChangeArrowheads="1"/>
          </p:cNvSpPr>
          <p:nvPr/>
        </p:nvSpPr>
        <p:spPr bwMode="auto">
          <a:xfrm>
            <a:off x="0" y="26064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района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611560" y="980728"/>
          <a:ext cx="640871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кругленная прямоугольная выноска 3"/>
          <p:cNvSpPr/>
          <p:nvPr/>
        </p:nvSpPr>
        <p:spPr>
          <a:xfrm>
            <a:off x="5652120" y="1052736"/>
            <a:ext cx="2880320" cy="1224136"/>
          </a:xfrm>
          <a:prstGeom prst="wedgeRoundRectCallout">
            <a:avLst>
              <a:gd name="adj1" fmla="val -19336"/>
              <a:gd name="adj2" fmla="val 51225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Расходная часть бюджета за год достигла </a:t>
            </a:r>
            <a:r>
              <a:rPr lang="ru-RU" sz="1400" dirty="0" smtClean="0">
                <a:solidFill>
                  <a:srgbClr val="C00000"/>
                </a:solidFill>
              </a:rPr>
              <a:t>943,9 млн.руб</a:t>
            </a:r>
            <a:r>
              <a:rPr lang="ru-RU" sz="1400" dirty="0" smtClean="0">
                <a:solidFill>
                  <a:schemeClr val="tx1"/>
                </a:solidFill>
              </a:rPr>
              <a:t>., что составило </a:t>
            </a:r>
            <a:r>
              <a:rPr lang="ru-RU" sz="1400" dirty="0" smtClean="0">
                <a:solidFill>
                  <a:srgbClr val="C00000"/>
                </a:solidFill>
              </a:rPr>
              <a:t>96,8%</a:t>
            </a:r>
            <a:r>
              <a:rPr lang="ru-RU" sz="1400" dirty="0" smtClean="0">
                <a:solidFill>
                  <a:schemeClr val="tx1"/>
                </a:solidFill>
              </a:rPr>
              <a:t> уточнённого плана.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Выноска 1 5"/>
          <p:cNvSpPr/>
          <p:nvPr/>
        </p:nvSpPr>
        <p:spPr>
          <a:xfrm>
            <a:off x="5652120" y="2780928"/>
            <a:ext cx="3096344" cy="1584176"/>
          </a:xfrm>
          <a:prstGeom prst="borderCallout1">
            <a:avLst>
              <a:gd name="adj1" fmla="val 54689"/>
              <a:gd name="adj2" fmla="val -1713"/>
              <a:gd name="adj3" fmla="val 57502"/>
              <a:gd name="adj4" fmla="val -41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5652120" y="2924944"/>
            <a:ext cx="30963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риоритетной сферой бюджета - социальная сфера, на которую направлено 581,4 млн.руб. или 61,6% от общей суммы расходов. При этом наибольший удельный вес составили расходы на образование – 447,4 млн.руб. или 47,4%.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87910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755576" y="116632"/>
            <a:ext cx="8208714" cy="10080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4225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6pPr>
            <a:lvl7pPr marL="908449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7pPr>
            <a:lvl8pPr marL="1362672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8pPr>
            <a:lvl9pPr marL="1816898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9pPr>
            <a:extLst/>
          </a:lstStyle>
          <a:p>
            <a:pPr algn="ctr" defTabSz="914400">
              <a:defRPr/>
            </a:pPr>
            <a:r>
              <a:rPr lang="ru-RU" sz="20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задолженности (недоимки) в консолидированный бюджет Воронежской области по территории </a:t>
            </a:r>
          </a:p>
          <a:p>
            <a:pPr algn="ctr" defTabSz="914400">
              <a:defRPr/>
            </a:pPr>
            <a:r>
              <a:rPr lang="ru-RU" sz="20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Новохопёрского муниципального района (млн. руб.)</a:t>
            </a:r>
            <a:endParaRPr lang="ru-RU" sz="2000" b="1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755576" y="1196752"/>
          <a:ext cx="752703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539553" y="5157788"/>
            <a:ext cx="8136136" cy="13668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anose="020B0502020104020203" pitchFamily="34" charset="0"/>
              </a:defRPr>
            </a:lvl5pPr>
            <a:lvl6pPr marL="454225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6pPr>
            <a:lvl7pPr marL="908449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7pPr>
            <a:lvl8pPr marL="1362672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8pPr>
            <a:lvl9pPr marL="1816898" algn="l" rtl="0" eaLnBrk="1" fontAlgn="base" hangingPunct="1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9pPr>
            <a:extLst/>
          </a:lstStyle>
          <a:p>
            <a:pPr algn="just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За последние три года динамика задолженности в консолидированный бюджет Воронежской области имеет тенденцию снижения. За данный период задолженность снизилась на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18,7%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7,8 млн.руб. </a:t>
            </a:r>
          </a:p>
          <a:p>
            <a:pPr algn="just">
              <a:defRPr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Недоимка за 2018 год уменьшилась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 2,5 млн. рублей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18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 10,2%. </a:t>
            </a:r>
            <a:endParaRPr lang="ru-RU" sz="1800" b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332656"/>
            <a:ext cx="7946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Итоги реализации муниципальных программ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ая выноска 2"/>
          <p:cNvSpPr/>
          <p:nvPr/>
        </p:nvSpPr>
        <p:spPr bwMode="auto">
          <a:xfrm>
            <a:off x="285720" y="1071546"/>
            <a:ext cx="2643206" cy="1071570"/>
          </a:xfrm>
          <a:prstGeom prst="wedgeRectCallout">
            <a:avLst>
              <a:gd name="adj1" fmla="val 69135"/>
              <a:gd name="adj2" fmla="val 68038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defTabSz="914400">
              <a:buClrTx/>
              <a:buSzTx/>
            </a:pP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МП «Развитие физической культуры и спорта Новохоперского муниципального района» - </a:t>
            </a:r>
          </a:p>
          <a:p>
            <a:pPr lvl="0" algn="ctr" defTabSz="914400">
              <a:buClrTx/>
              <a:buSzTx/>
            </a:pP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7,3 млн.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руб.</a:t>
            </a:r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286116" y="2500306"/>
            <a:ext cx="2857520" cy="1857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defTabSz="914400">
              <a:buClrTx/>
              <a:buSzTx/>
            </a:pPr>
            <a:endParaRPr lang="ru-RU" sz="13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defTabSz="914400">
              <a:buClrTx/>
              <a:buSzTx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Итоги реализации МП  в 2018 году</a:t>
            </a:r>
            <a:endParaRPr lang="ru-RU" sz="13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defTabSz="914400">
              <a:buClrTx/>
              <a:buSzTx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 – 821,6 млн. руб., </a:t>
            </a:r>
          </a:p>
          <a:p>
            <a:pPr lvl="0" algn="ctr" defTabSz="914400" eaLnBrk="0" hangingPunct="0">
              <a:buClrTx/>
              <a:buSzTx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факт –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798,1 млн.руб. </a:t>
            </a:r>
          </a:p>
          <a:p>
            <a:pPr lvl="0" algn="ctr" defTabSz="914400" eaLnBrk="0" hangingPunct="0">
              <a:buClrTx/>
              <a:buSzTx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или 97,1%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 bwMode="auto">
          <a:xfrm>
            <a:off x="3214678" y="1071546"/>
            <a:ext cx="3000396" cy="1071570"/>
          </a:xfrm>
          <a:prstGeom prst="wedgeRectCallout">
            <a:avLst>
              <a:gd name="adj1" fmla="val -15974"/>
              <a:gd name="adj2" fmla="val 85961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defTabSz="914400">
              <a:buClrTx/>
              <a:buSzTx/>
            </a:pP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МП «Обеспечение доступным и комфортным  жильем,  коммунальными услугами населения Новохоперского муниципального района  -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49,0 млн.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руб.</a:t>
            </a:r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 bwMode="auto">
          <a:xfrm>
            <a:off x="6429388" y="1071546"/>
            <a:ext cx="2571768" cy="1071570"/>
          </a:xfrm>
          <a:prstGeom prst="wedgeRectCallout">
            <a:avLst>
              <a:gd name="adj1" fmla="val -58469"/>
              <a:gd name="adj2" fmla="val 56474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defTabSz="914400">
              <a:buClrTx/>
              <a:buSzTx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МП «Развитие образования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Новохоперского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муниципального района» -</a:t>
            </a:r>
          </a:p>
          <a:p>
            <a:pPr lvl="0" algn="ctr" defTabSz="914400">
              <a:buClrTx/>
              <a:buSzTx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472,5 млн.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руб.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 bwMode="auto">
          <a:xfrm>
            <a:off x="6357950" y="2285992"/>
            <a:ext cx="2643206" cy="928694"/>
          </a:xfrm>
          <a:prstGeom prst="wedgeRectCallout">
            <a:avLst>
              <a:gd name="adj1" fmla="val -55807"/>
              <a:gd name="adj2" fmla="val 20117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defTabSz="914400">
              <a:buClrTx/>
              <a:buSzTx/>
            </a:pP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МП «Охрана окружающей среды, воспроизводство и использование природных ресурсов» -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1,1 млн.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руб. </a:t>
            </a:r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 bwMode="auto">
          <a:xfrm>
            <a:off x="6357950" y="3357562"/>
            <a:ext cx="2643206" cy="857256"/>
          </a:xfrm>
          <a:prstGeom prst="wedgeRectCallout">
            <a:avLst>
              <a:gd name="adj1" fmla="val -56846"/>
              <a:gd name="adj2" fmla="val -20833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defTabSz="914400">
              <a:buClrTx/>
              <a:buSzTx/>
            </a:pP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МП «Обеспечение общественного порядка и противодействие преступности» -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0,004 млн.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руб. </a:t>
            </a:r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defTabSz="914400" eaLnBrk="0" hangingPunct="0">
              <a:buClrTx/>
              <a:buSzTx/>
            </a:pPr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 bwMode="auto">
          <a:xfrm>
            <a:off x="285720" y="4714884"/>
            <a:ext cx="2643206" cy="928694"/>
          </a:xfrm>
          <a:prstGeom prst="wedgeRectCallout">
            <a:avLst>
              <a:gd name="adj1" fmla="val 65196"/>
              <a:gd name="adj2" fmla="val -53991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defTabSz="914400">
              <a:buClrTx/>
              <a:buSzTx/>
            </a:pPr>
            <a:endParaRPr lang="ru-RU" sz="13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defTabSz="914400">
              <a:buClrTx/>
              <a:buSzTx/>
            </a:pP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МП «Культура Новохоперского муниципального района» - </a:t>
            </a:r>
          </a:p>
          <a:p>
            <a:pPr lvl="0" algn="ctr" defTabSz="914400">
              <a:buClrTx/>
              <a:buSzTx/>
            </a:pP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26,5млн.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руб.</a:t>
            </a:r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 bwMode="auto">
          <a:xfrm>
            <a:off x="323528" y="5661248"/>
            <a:ext cx="2643206" cy="1000132"/>
          </a:xfrm>
          <a:prstGeom prst="wedgeRectCallout">
            <a:avLst>
              <a:gd name="adj1" fmla="val 58908"/>
              <a:gd name="adj2" fmla="val -58804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defTabSz="914400">
              <a:buClrTx/>
              <a:buSzTx/>
            </a:pPr>
            <a:endParaRPr lang="ru-RU" sz="13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defTabSz="914400">
              <a:buClrTx/>
              <a:buSzTx/>
            </a:pP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МП «Экономическое развитие» - 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86,2 млн.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руб.</a:t>
            </a:r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 bwMode="auto">
          <a:xfrm>
            <a:off x="3357554" y="4857760"/>
            <a:ext cx="2786082" cy="1857388"/>
          </a:xfrm>
          <a:prstGeom prst="wedgeRectCallout">
            <a:avLst>
              <a:gd name="adj1" fmla="val 19493"/>
              <a:gd name="adj2" fmla="val -79796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defTabSz="914400">
              <a:buClrTx/>
              <a:buSzTx/>
            </a:pP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МП «Управление муниципальными финансами, создание условий для эффективного и ответственного управления муниципальными финансами, повышение устойчивости бюджета Новохоперского муниципального района » -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69,4 млн.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руб.</a:t>
            </a:r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 bwMode="auto">
          <a:xfrm>
            <a:off x="285720" y="2214554"/>
            <a:ext cx="2643206" cy="1285884"/>
          </a:xfrm>
          <a:prstGeom prst="wedgeRectCallout">
            <a:avLst>
              <a:gd name="adj1" fmla="val 62167"/>
              <a:gd name="adj2" fmla="val 22538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МП «Развитие агропромышленного комплекса и инфраструктуры агропромышленного рынка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Новохоперского муниципального района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–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20,5 млн.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ая выноска 20"/>
          <p:cNvSpPr/>
          <p:nvPr/>
        </p:nvSpPr>
        <p:spPr bwMode="auto">
          <a:xfrm>
            <a:off x="285720" y="3571876"/>
            <a:ext cx="2643206" cy="1071570"/>
          </a:xfrm>
          <a:prstGeom prst="wedgeRectCallout">
            <a:avLst>
              <a:gd name="adj1" fmla="val 62861"/>
              <a:gd name="adj2" fmla="val -24051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«Энергосбережение и повышение энергетической эффективности в Новохоперском муниципальном районе»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 3,1 млн.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ая выноска 21"/>
          <p:cNvSpPr/>
          <p:nvPr/>
        </p:nvSpPr>
        <p:spPr bwMode="auto">
          <a:xfrm>
            <a:off x="6357950" y="4286256"/>
            <a:ext cx="2643206" cy="1071570"/>
          </a:xfrm>
          <a:prstGeom prst="wedgeRectCallout">
            <a:avLst>
              <a:gd name="adj1" fmla="val -56294"/>
              <a:gd name="adj2" fmla="val -50382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МП «Управление муниципальным имуществом и земельными ресурсами в Новохоперском муниципальном районе» –  </a:t>
            </a: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4,2 млн.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23" name="Прямоугольная выноска 22"/>
          <p:cNvSpPr/>
          <p:nvPr/>
        </p:nvSpPr>
        <p:spPr bwMode="auto">
          <a:xfrm>
            <a:off x="6357950" y="5572140"/>
            <a:ext cx="2643206" cy="1071570"/>
          </a:xfrm>
          <a:prstGeom prst="wedgeRectCallout">
            <a:avLst>
              <a:gd name="adj1" fmla="val -55262"/>
              <a:gd name="adj2" fmla="val -47719"/>
            </a:avLst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defTabSz="914400">
              <a:buClrTx/>
              <a:buSzTx/>
            </a:pP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МП «Муниципальное управление и гражданское общество Новохоперского муниципального района» - </a:t>
            </a:r>
          </a:p>
          <a:p>
            <a:pPr lvl="0" algn="ctr" defTabSz="914400">
              <a:buClrTx/>
              <a:buSzTx/>
            </a:pPr>
            <a:r>
              <a:rPr lang="ru-RU" sz="13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58,3 млн.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руб.</a:t>
            </a:r>
            <a:endParaRPr lang="ru-RU" sz="1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214282" y="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18407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6"/>
          <p:cNvSpPr txBox="1">
            <a:spLocks noChangeArrowheads="1"/>
          </p:cNvSpPr>
          <p:nvPr/>
        </p:nvSpPr>
        <p:spPr bwMode="auto">
          <a:xfrm>
            <a:off x="0" y="2547095"/>
            <a:ext cx="9144000" cy="1864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276" tIns="45136" rIns="90276" bIns="45136"/>
          <a:lstStyle/>
          <a:p>
            <a:pPr algn="ctr" defTabSz="912374" eaLnBrk="1" hangingPunct="1"/>
            <a:endParaRPr lang="ru-RU" sz="2000" dirty="0" smtClean="0">
              <a:solidFill>
                <a:srgbClr val="C00000"/>
              </a:solidFill>
              <a:latin typeface="Arial"/>
              <a:cs typeface="Arial" pitchFamily="34" charset="0"/>
            </a:endParaRPr>
          </a:p>
          <a:p>
            <a:pPr algn="ctr" defTabSz="912374" eaLnBrk="1" hangingPunct="1"/>
            <a:endParaRPr lang="ru-RU" sz="2000" dirty="0" smtClean="0">
              <a:solidFill>
                <a:srgbClr val="C00000"/>
              </a:solidFill>
              <a:latin typeface="Arial"/>
              <a:cs typeface="Arial" pitchFamily="34" charset="0"/>
            </a:endParaRPr>
          </a:p>
          <a:p>
            <a:pPr algn="ctr" defTabSz="912374" eaLnBrk="1" hangingPunct="1"/>
            <a:endParaRPr lang="ru-RU" sz="2000" dirty="0" smtClean="0">
              <a:solidFill>
                <a:srgbClr val="C00000"/>
              </a:solidFill>
              <a:latin typeface="Arial"/>
              <a:cs typeface="Arial" pitchFamily="34" charset="0"/>
            </a:endParaRPr>
          </a:p>
          <a:p>
            <a:pPr algn="ctr" defTabSz="912374" eaLnBrk="1" hangingPunct="1"/>
            <a:endParaRPr lang="ru-RU" sz="2000" dirty="0" smtClean="0">
              <a:solidFill>
                <a:srgbClr val="C00000"/>
              </a:solidFill>
              <a:latin typeface="Arial"/>
              <a:cs typeface="Arial" pitchFamily="34" charset="0"/>
            </a:endParaRPr>
          </a:p>
          <a:p>
            <a:pPr algn="ctr" defTabSz="912374" eaLnBrk="1" hangingPunct="1"/>
            <a:endParaRPr lang="ru-RU" sz="2000" dirty="0">
              <a:solidFill>
                <a:srgbClr val="C00000"/>
              </a:solidFill>
              <a:latin typeface="Arial"/>
              <a:cs typeface="Arial" pitchFamily="34" charset="0"/>
            </a:endParaRPr>
          </a:p>
        </p:txBody>
      </p:sp>
      <p:graphicFrame>
        <p:nvGraphicFramePr>
          <p:cNvPr id="5" name="Объект 1"/>
          <p:cNvGraphicFramePr/>
          <p:nvPr>
            <p:extLst>
              <p:ext uri="{D42A27DB-BD31-4B8C-83A1-F6EECF244321}">
                <p14:modId xmlns="" xmlns:p14="http://schemas.microsoft.com/office/powerpoint/2010/main" val="4170780539"/>
              </p:ext>
            </p:extLst>
          </p:nvPr>
        </p:nvGraphicFramePr>
        <p:xfrm>
          <a:off x="251520" y="1412776"/>
          <a:ext cx="360040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9512" y="1340768"/>
            <a:ext cx="3816424" cy="25922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692697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Оборот розничной  торговли через все каналы реализации (</a:t>
            </a:r>
            <a:r>
              <a:rPr lang="ru-RU" sz="1400" dirty="0" err="1"/>
              <a:t>млн.руб</a:t>
            </a:r>
            <a:r>
              <a:rPr lang="ru-RU" sz="1400" dirty="0"/>
              <a:t>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832" y="116632"/>
            <a:ext cx="3659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Потребительский рынок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Объект 1"/>
          <p:cNvGraphicFramePr/>
          <p:nvPr>
            <p:extLst>
              <p:ext uri="{D42A27DB-BD31-4B8C-83A1-F6EECF244321}">
                <p14:modId xmlns="" xmlns:p14="http://schemas.microsoft.com/office/powerpoint/2010/main" val="2480523454"/>
              </p:ext>
            </p:extLst>
          </p:nvPr>
        </p:nvGraphicFramePr>
        <p:xfrm>
          <a:off x="4283968" y="1268760"/>
          <a:ext cx="453650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32040" y="69269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Уровень обеспеченности населения торговыми площадями</a:t>
            </a:r>
            <a:r>
              <a:rPr lang="en-US" sz="1400" b="1" dirty="0" smtClean="0"/>
              <a:t> (</a:t>
            </a:r>
            <a:r>
              <a:rPr lang="ru-RU" sz="1400" b="1" dirty="0" smtClean="0"/>
              <a:t>м</a:t>
            </a:r>
            <a:r>
              <a:rPr lang="en-US" sz="1400" b="1" dirty="0" smtClean="0"/>
              <a:t>2)</a:t>
            </a:r>
            <a:endParaRPr lang="ru-RU" sz="1400" b="1" dirty="0"/>
          </a:p>
        </p:txBody>
      </p:sp>
      <p:graphicFrame>
        <p:nvGraphicFramePr>
          <p:cNvPr id="12" name="Объект 7"/>
          <p:cNvGraphicFramePr/>
          <p:nvPr>
            <p:extLst>
              <p:ext uri="{D42A27DB-BD31-4B8C-83A1-F6EECF244321}">
                <p14:modId xmlns="" xmlns:p14="http://schemas.microsoft.com/office/powerpoint/2010/main" val="1188302975"/>
              </p:ext>
            </p:extLst>
          </p:nvPr>
        </p:nvGraphicFramePr>
        <p:xfrm>
          <a:off x="179512" y="4077072"/>
          <a:ext cx="3888432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Объект 10"/>
          <p:cNvGraphicFramePr/>
          <p:nvPr/>
        </p:nvGraphicFramePr>
        <p:xfrm>
          <a:off x="4355976" y="4077072"/>
          <a:ext cx="460851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4982581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="" xmlns:p14="http://schemas.microsoft.com/office/powerpoint/2010/main" val="2715052867"/>
              </p:ext>
            </p:extLst>
          </p:nvPr>
        </p:nvGraphicFramePr>
        <p:xfrm>
          <a:off x="323528" y="1340768"/>
          <a:ext cx="439248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576" y="3933056"/>
            <a:ext cx="331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Реорганизация :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260648"/>
            <a:ext cx="2052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3529" y="836713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Муниципальные образовательные </a:t>
            </a:r>
          </a:p>
          <a:p>
            <a:pPr algn="ctr"/>
            <a:r>
              <a:rPr lang="ru-RU" sz="1400" b="1" dirty="0" smtClean="0"/>
              <a:t>учреждения района</a:t>
            </a:r>
            <a:endParaRPr lang="ru-RU" sz="1400" b="1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788024" y="836712"/>
            <a:ext cx="3960440" cy="1872208"/>
          </a:xfrm>
          <a:prstGeom prst="wedgeRoundRectCallout">
            <a:avLst>
              <a:gd name="adj1" fmla="val -19004"/>
              <a:gd name="adj2" fmla="val 51151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деятельность образовательной сферы района направлено 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447,4 млн.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рублей, из которых </a:t>
            </a:r>
            <a:r>
              <a:rPr lang="ru-RU" sz="1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более 146 млн.</a:t>
            </a:r>
            <a:r>
              <a:rPr lang="ru-RU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рублей </a:t>
            </a:r>
            <a:r>
              <a:rPr lang="ru-RU" sz="14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 средства районного бюджета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26,6 млн.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рублей</a:t>
            </a:r>
            <a:r>
              <a:rPr lang="ru-RU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привлечённые спонсорские средства, 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850 тыс. </a:t>
            </a: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руб. - средства из Фонда качества и инноваций </a:t>
            </a:r>
            <a:r>
              <a:rPr lang="ru-RU" sz="1400" dirty="0" smtClean="0">
                <a:solidFill>
                  <a:schemeClr val="tx1"/>
                </a:solidFill>
                <a:latin typeface="Bahnschrift" pitchFamily="34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Bahnschrift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1520" y="4437112"/>
            <a:ext cx="3816424" cy="864096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000" b="1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/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МКДОУ «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Бороздиновский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детский сад 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общеразвивающего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вида «Вишенка» стал структурным подразделением МКОУ «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Бороздиновская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СОШ»</a:t>
            </a: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5445224"/>
            <a:ext cx="3816424" cy="72008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МКОУ «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Подгоренская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СОШ» в связи с реорганизацией присоединена к МКОУ «</a:t>
            </a:r>
            <a:r>
              <a:rPr lang="ru-RU" sz="1200" b="1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Ярковская</a:t>
            </a:r>
            <a:r>
              <a:rPr lang="ru-RU" sz="12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СОШ».</a:t>
            </a:r>
            <a:endParaRPr lang="ru-RU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Схема 16"/>
          <p:cNvGraphicFramePr/>
          <p:nvPr/>
        </p:nvGraphicFramePr>
        <p:xfrm>
          <a:off x="4535488" y="3473624"/>
          <a:ext cx="4608512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788024" y="3140968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Итоги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рейтингования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инновационная образовательная деятельность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720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395536" y="188640"/>
          <a:ext cx="352839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18676634">
            <a:off x="1152090" y="1694771"/>
            <a:ext cx="1745227" cy="50405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+ 11 556 тыс. </a:t>
            </a:r>
            <a:r>
              <a:rPr lang="ru-RU" sz="1400" dirty="0" err="1" smtClean="0">
                <a:solidFill>
                  <a:schemeClr val="bg1"/>
                </a:solidFill>
              </a:rPr>
              <a:t>руб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16288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16  476</a:t>
            </a:r>
            <a:endParaRPr lang="ru-RU" sz="1200" b="1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88640"/>
            <a:ext cx="237626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7262" y="188640"/>
            <a:ext cx="24916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Users\admin\Desktop\IMG_07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059214" y="2429618"/>
            <a:ext cx="2232247" cy="2502822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2564904"/>
            <a:ext cx="244827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4872345"/>
            <a:ext cx="2520280" cy="186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912" y="4869160"/>
            <a:ext cx="266429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467544" y="4077072"/>
          <a:ext cx="3312368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</a:tblGrid>
              <a:tr h="2160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Замена оконных и дверных проемов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Ремонт кровли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67544" y="4653136"/>
          <a:ext cx="3312368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</a:tblGrid>
              <a:tr h="25048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Ремонт спортивных залов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39759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Ремонт электропроводки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пожарной сигнализации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67544" y="5373217"/>
          <a:ext cx="3312368" cy="841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</a:tblGrid>
              <a:tr h="24953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Ремонт отопления, водопровода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24953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Ремонт туалетов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302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Ремонт дорожного покрытия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67544" y="6237312"/>
          <a:ext cx="3312368" cy="564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</a:tblGrid>
              <a:tr h="21432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Ремонт пола,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помещений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28973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Ремонт  цоколя, крыльца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971600" y="3789040"/>
            <a:ext cx="2520280" cy="216024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Виды проведенных работ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260648"/>
            <a:ext cx="5497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Организация опеки и попечительства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539552" y="2204864"/>
            <a:ext cx="3456384" cy="3096344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На декабрь 2018 года в районе </a:t>
            </a:r>
            <a:r>
              <a:rPr lang="ru-RU" sz="1600" b="1" dirty="0" smtClean="0">
                <a:solidFill>
                  <a:srgbClr val="C00000"/>
                </a:solidFill>
              </a:rPr>
              <a:t>136</a:t>
            </a:r>
            <a:r>
              <a:rPr lang="ru-RU" sz="1600" dirty="0" smtClean="0">
                <a:solidFill>
                  <a:schemeClr val="tx1"/>
                </a:solidFill>
              </a:rPr>
              <a:t> детей-сирот, оставшихся без попечения родителей.</a:t>
            </a:r>
          </a:p>
          <a:p>
            <a:pPr algn="ctr"/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62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ребенка – находятся под опекой;</a:t>
            </a:r>
          </a:p>
          <a:p>
            <a:pPr algn="ctr"/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74</a:t>
            </a:r>
            <a:r>
              <a:rPr lang="ru-RU" sz="1600" dirty="0" smtClean="0">
                <a:solidFill>
                  <a:schemeClr val="tx1"/>
                </a:solidFill>
              </a:rPr>
              <a:t> человека – воспитываются в приёмных семьях;</a:t>
            </a:r>
          </a:p>
          <a:p>
            <a:pPr algn="ctr"/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21</a:t>
            </a:r>
            <a:r>
              <a:rPr lang="ru-RU" sz="1600" dirty="0" smtClean="0">
                <a:solidFill>
                  <a:schemeClr val="tx1"/>
                </a:solidFill>
              </a:rPr>
              <a:t> ребенок – усыновлён. </a:t>
            </a:r>
            <a:endParaRPr lang="ru-RU" sz="1600" dirty="0">
              <a:solidFill>
                <a:schemeClr val="tx1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4283968" y="1124744"/>
          <a:ext cx="4608512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48064" y="566124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72200" y="4365104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668344" y="3573016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21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9912" y="188640"/>
            <a:ext cx="156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3960440" cy="461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2627784" y="1124744"/>
            <a:ext cx="1584176" cy="720080"/>
          </a:xfrm>
          <a:prstGeom prst="flowChartAlternateProcess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</a:rPr>
              <a:t>Сеть клубных и библиотечных учреждений состоит из 48 учреждений.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4048" y="764704"/>
            <a:ext cx="3672408" cy="7920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На улучшение материально-технической базы израсходовано около </a:t>
            </a:r>
            <a:r>
              <a:rPr lang="ru-RU" sz="1600" b="1" dirty="0" smtClean="0">
                <a:solidFill>
                  <a:srgbClr val="C00000"/>
                </a:solidFill>
              </a:rPr>
              <a:t>30 млн.рублей.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C:\Users\Администратор\Desktop\слайды\Старожильский_КДЦ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700808"/>
            <a:ext cx="3024336" cy="2243862"/>
          </a:xfrm>
          <a:prstGeom prst="rect">
            <a:avLst/>
          </a:prstGeom>
          <a:noFill/>
        </p:spPr>
      </p:pic>
      <p:pic>
        <p:nvPicPr>
          <p:cNvPr id="9" name="Picture 3" descr="C:\Users\Администратор\Desktop\слайды\Ярковский_КДЦ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149080"/>
            <a:ext cx="3168352" cy="2376264"/>
          </a:xfrm>
          <a:prstGeom prst="rect">
            <a:avLst/>
          </a:prstGeom>
          <a:noFill/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5652120" y="1844824"/>
            <a:ext cx="2592288" cy="144016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Старожильский СДК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5724128" y="4293096"/>
            <a:ext cx="2592288" cy="144016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solidFill>
                  <a:srgbClr val="C00000"/>
                </a:solidFill>
              </a:rPr>
              <a:t>Ярковский</a:t>
            </a:r>
            <a:r>
              <a:rPr lang="ru-RU" sz="1200" b="1" dirty="0" smtClean="0">
                <a:solidFill>
                  <a:srgbClr val="C00000"/>
                </a:solidFill>
              </a:rPr>
              <a:t> СДК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5157192"/>
            <a:ext cx="4968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2060"/>
                </a:solidFill>
              </a:rPr>
              <a:t>     Отремонтированы кровля, отопительная система, кабинеты и газовая котельная КДЦ г.Новохопёрска на сумму около </a:t>
            </a:r>
          </a:p>
          <a:p>
            <a:pPr algn="just"/>
            <a:r>
              <a:rPr lang="ru-RU" sz="1200" b="1" dirty="0" smtClean="0">
                <a:solidFill>
                  <a:srgbClr val="C00000"/>
                </a:solidFill>
              </a:rPr>
              <a:t>5 млн.</a:t>
            </a:r>
            <a:r>
              <a:rPr lang="ru-RU" sz="1200" b="1" dirty="0" smtClean="0">
                <a:solidFill>
                  <a:srgbClr val="002060"/>
                </a:solidFill>
              </a:rPr>
              <a:t>рублей. </a:t>
            </a: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</a:rPr>
              <a:t>     Обновились оборудование, сценические костюмы, пополнились фонды библиотек. </a:t>
            </a:r>
          </a:p>
          <a:p>
            <a:pPr algn="just"/>
            <a:r>
              <a:rPr lang="ru-RU" sz="1200" b="1" dirty="0" smtClean="0">
                <a:solidFill>
                  <a:srgbClr val="002060"/>
                </a:solidFill>
              </a:rPr>
              <a:t>     В </a:t>
            </a:r>
            <a:r>
              <a:rPr lang="ru-RU" sz="1200" b="1" dirty="0" err="1" smtClean="0">
                <a:solidFill>
                  <a:srgbClr val="002060"/>
                </a:solidFill>
              </a:rPr>
              <a:t>Новохопёрской</a:t>
            </a:r>
            <a:r>
              <a:rPr lang="ru-RU" sz="1200" b="1" dirty="0" smtClean="0">
                <a:solidFill>
                  <a:srgbClr val="002060"/>
                </a:solidFill>
              </a:rPr>
              <a:t> городской библиотеке предоставлен бесплатный доступ к услугам национальной электронной библиотеки.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55576" y="3356992"/>
            <a:ext cx="4286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Воинское захоронение № 217 с. Троицкое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0072" y="3356992"/>
            <a:ext cx="4286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Воинское захоронение № 274 с. Троицкое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6381328"/>
            <a:ext cx="4286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Воинское захоронение № 337 с. </a:t>
            </a:r>
            <a:r>
              <a:rPr lang="ru-RU" sz="1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Пыховка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6056" y="6309320"/>
            <a:ext cx="3357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Воинское захоронение № 336 с. </a:t>
            </a:r>
            <a:r>
              <a:rPr lang="ru-RU" sz="1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К-Садовка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D:\работа\Воинские захор\Городское поселение-город Новохопёрск\336 К-Садовка\336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717032"/>
            <a:ext cx="3384376" cy="2520280"/>
          </a:xfrm>
          <a:prstGeom prst="rect">
            <a:avLst/>
          </a:prstGeom>
          <a:noFill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052736"/>
            <a:ext cx="3240360" cy="221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052736"/>
            <a:ext cx="30718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717031"/>
            <a:ext cx="3096344" cy="259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755576" y="188640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Продолжена работа по сохранению военно-мемориальных объектов; за год отремонтированы </a:t>
            </a:r>
            <a:r>
              <a:rPr lang="ru-RU" sz="1600" b="1" dirty="0" smtClean="0">
                <a:solidFill>
                  <a:srgbClr val="C00000"/>
                </a:solidFill>
              </a:rPr>
              <a:t>4 воинских захоронения </a:t>
            </a:r>
            <a:r>
              <a:rPr lang="ru-RU" sz="1600" dirty="0" smtClean="0"/>
              <a:t>на сумму </a:t>
            </a:r>
            <a:r>
              <a:rPr lang="ru-RU" sz="1600" b="1" dirty="0" smtClean="0">
                <a:solidFill>
                  <a:srgbClr val="C00000"/>
                </a:solidFill>
              </a:rPr>
              <a:t>776 тыс.</a:t>
            </a:r>
            <a:r>
              <a:rPr lang="ru-RU" sz="1600" dirty="0" smtClean="0"/>
              <a:t>руб. 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339868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2219247"/>
              </p:ext>
            </p:extLst>
          </p:nvPr>
        </p:nvGraphicFramePr>
        <p:xfrm>
          <a:off x="3347864" y="692696"/>
          <a:ext cx="2736304" cy="3528391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736304"/>
              </a:tblGrid>
              <a:tr h="3528391">
                <a:tc>
                  <a:txBody>
                    <a:bodyPr/>
                    <a:lstStyle/>
                    <a:p>
                      <a:pPr algn="ctr" defTabSz="0"/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В состав Новохопёрского муниципального района 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входят 2 городских и 9 сельских поселений, которые включают в себя </a:t>
                      </a:r>
                      <a:r>
                        <a:rPr lang="ru-RU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67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населенных пунктов, в</a:t>
                      </a:r>
                      <a:r>
                        <a:rPr lang="ru-RU" sz="16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них проживают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37,9 тыс. 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чел., из них: </a:t>
                      </a:r>
                      <a:r>
                        <a:rPr lang="ru-RU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17,3 тыс. 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чел. – городское население, </a:t>
                      </a:r>
                    </a:p>
                    <a:p>
                      <a:pPr algn="ctr" defTabSz="0"/>
                      <a:r>
                        <a:rPr lang="ru-RU" sz="1600" b="1" i="0" kern="12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20,6 тыс.</a:t>
                      </a:r>
                      <a:r>
                        <a:rPr lang="ru-RU" sz="1600" b="1" i="0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j-ea"/>
                          <a:cs typeface="Times New Roman" pitchFamily="18" charset="0"/>
                        </a:rPr>
                        <a:t>чел. – сельское население.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3024336" cy="35283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692696"/>
            <a:ext cx="2797931" cy="1668959"/>
          </a:xfrm>
          <a:prstGeom prst="rect">
            <a:avLst/>
          </a:prstGeom>
          <a:solidFill>
            <a:srgbClr val="0065B0"/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509120"/>
            <a:ext cx="2880320" cy="2141505"/>
          </a:xfrm>
          <a:prstGeom prst="rect">
            <a:avLst/>
          </a:prstGeom>
        </p:spPr>
      </p:pic>
      <p:sp>
        <p:nvSpPr>
          <p:cNvPr id="11" name="Стрелка влево 10"/>
          <p:cNvSpPr/>
          <p:nvPr/>
        </p:nvSpPr>
        <p:spPr>
          <a:xfrm rot="3392122">
            <a:off x="2265065" y="2903399"/>
            <a:ext cx="520453" cy="100800"/>
          </a:xfrm>
          <a:prstGeom prst="leftArrow">
            <a:avLst>
              <a:gd name="adj1" fmla="val 50000"/>
              <a:gd name="adj2" fmla="val 1707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267744" y="3356992"/>
            <a:ext cx="11521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Граничит с  Волгоградской областью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 descr="C:\Users\Администратор\Desktop\2015-03-13 14-45-42 Скриншот экран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48880"/>
            <a:ext cx="2808312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ЦРБ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035"/>
          <a:stretch>
            <a:fillRect/>
          </a:stretch>
        </p:blipFill>
        <p:spPr bwMode="auto">
          <a:xfrm>
            <a:off x="6012160" y="4406602"/>
            <a:ext cx="2952328" cy="2334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44909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9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Краткая характеристика Новохопёрского муниципального района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1" descr="image?id=812854196216&amp;bid=812854196216&amp;t=3&amp;plc=WEB&amp;tkn=*THI8WHhcRMkEXiodejCoqVpPgZo"/>
          <p:cNvPicPr>
            <a:picLocks noChangeAspect="1" noChangeArrowheads="1"/>
          </p:cNvPicPr>
          <p:nvPr/>
        </p:nvPicPr>
        <p:blipFill>
          <a:blip r:embed="rId8" cstate="print"/>
          <a:srcRect t="14706"/>
          <a:stretch>
            <a:fillRect/>
          </a:stretch>
        </p:blipFill>
        <p:spPr bwMode="auto">
          <a:xfrm>
            <a:off x="3203848" y="4509120"/>
            <a:ext cx="280831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95167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188640"/>
            <a:ext cx="4337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95536" y="764704"/>
            <a:ext cx="8424936" cy="72008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 физкультурных и спортивных мероприятиях на территории района приняли участие около </a:t>
            </a:r>
            <a:r>
              <a:rPr lang="ru-RU" sz="1200" dirty="0" smtClean="0">
                <a:solidFill>
                  <a:srgbClr val="C00000"/>
                </a:solidFill>
              </a:rPr>
              <a:t>5590 чел. </a:t>
            </a:r>
          </a:p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2285 чел. </a:t>
            </a:r>
            <a:r>
              <a:rPr lang="ru-RU" sz="1200" dirty="0" smtClean="0">
                <a:solidFill>
                  <a:schemeClr val="tx1"/>
                </a:solidFill>
              </a:rPr>
              <a:t>участвовали в сдаче норм комплекса ГТО. </a:t>
            </a:r>
            <a:r>
              <a:rPr lang="ru-RU" sz="1200" dirty="0" smtClean="0">
                <a:solidFill>
                  <a:srgbClr val="C00000"/>
                </a:solidFill>
              </a:rPr>
              <a:t>350 чел. </a:t>
            </a:r>
            <a:r>
              <a:rPr lang="ru-RU" sz="1200" dirty="0" smtClean="0">
                <a:solidFill>
                  <a:schemeClr val="tx1"/>
                </a:solidFill>
              </a:rPr>
              <a:t>получили бронзовые значки, </a:t>
            </a:r>
          </a:p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279</a:t>
            </a:r>
            <a:r>
              <a:rPr lang="ru-RU" sz="1200" dirty="0" smtClean="0">
                <a:solidFill>
                  <a:schemeClr val="tx1"/>
                </a:solidFill>
              </a:rPr>
              <a:t> – серебряные и </a:t>
            </a:r>
            <a:r>
              <a:rPr lang="ru-RU" sz="1200" dirty="0" smtClean="0">
                <a:solidFill>
                  <a:srgbClr val="C00000"/>
                </a:solidFill>
              </a:rPr>
              <a:t>183 чел. </a:t>
            </a:r>
            <a:r>
              <a:rPr lang="ru-RU" sz="1200" dirty="0" smtClean="0">
                <a:solidFill>
                  <a:schemeClr val="tx1"/>
                </a:solidFill>
              </a:rPr>
              <a:t>сдали нормы ГТО на золотой знак.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 smtClean="0">
                <a:solidFill>
                  <a:srgbClr val="C00000"/>
                </a:solidFill>
              </a:rPr>
              <a:t>582 чел. </a:t>
            </a:r>
            <a:r>
              <a:rPr lang="ru-RU" sz="1200" dirty="0" smtClean="0">
                <a:solidFill>
                  <a:schemeClr val="tx1"/>
                </a:solidFill>
              </a:rPr>
              <a:t>получили массовые спортивные разряды.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39952" y="1772816"/>
            <a:ext cx="4248472" cy="9361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Спортсмены района приняли участие более чем в 140 спортивно-массовых мероприятиях международного, всероссийского, областного и районного уровней, а на базе района – в 110 соревнованиях.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63888" y="2780928"/>
            <a:ext cx="5328592" cy="7920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в «Президентских состязаниях» приняли участие 343 чел. Команда Краснянской школы получила право отстаивать честь области на Всероссийских соревнованиях, где из 80 регионов России заняла 2-е место;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63888" y="3645024"/>
            <a:ext cx="5364088" cy="864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- восьмой раз в районе проведены ежегодные областные зональные соревнования по футболу «Кожаный мяч», «Двор без наркотиков», «Мини-футбол в школу» в четырёх возрастных группах. Команды мальчиков трёх возрастных групп стали победителями финальных областных соревнований;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35896" y="4581128"/>
            <a:ext cx="5328592" cy="5760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- футбольная команда «Хопёр» среди 40 команд области в соревнованиях памяти Героя Советского Союза Просяного И.Е. вошла в восьмёрку сильнейших команд области;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635896" y="5229200"/>
            <a:ext cx="5328592" cy="6480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2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проведены школьная спартакиада по 11 видам спорта; чемпионаты района по футболу, волейболу, баскетболу, настольному теннису, плаванию;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635896" y="5949280"/>
            <a:ext cx="5256584" cy="4320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в рамках подготовки к чемпионату России проведены областные учебно-тренировочные сборы по греко-римской борьбе</a:t>
            </a:r>
            <a:endParaRPr lang="ru-RU" dirty="0"/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4454820" y="74711"/>
            <a:ext cx="234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F:\для отчета главы\IMG_1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05064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1512" y="6209928"/>
            <a:ext cx="4392488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Общественно полезные гранты ТОС, полученные в 2018 году, составили</a:t>
            </a:r>
            <a:b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200" dirty="0">
                <a:solidFill>
                  <a:srgbClr val="C00000"/>
                </a:solidFill>
              </a:rPr>
              <a:t>1 180 520,00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р.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2326473938"/>
              </p:ext>
            </p:extLst>
          </p:nvPr>
        </p:nvGraphicFramePr>
        <p:xfrm>
          <a:off x="4932040" y="3429000"/>
          <a:ext cx="421196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15816" y="188640"/>
            <a:ext cx="3783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Местное самоуправление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692696"/>
            <a:ext cx="8640960" cy="57606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Терновское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и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Краснянское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сельские поселения заняли второе место в областном конкурсе </a:t>
            </a:r>
            <a:b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«Лучшее муниципальное образование»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https://nhoper.ru/images/161218/2018_12_14_t_12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3384376" cy="2250742"/>
          </a:xfrm>
          <a:prstGeom prst="rect">
            <a:avLst/>
          </a:prstGeom>
          <a:noFill/>
        </p:spPr>
      </p:pic>
      <p:pic>
        <p:nvPicPr>
          <p:cNvPr id="8" name="Picture 4" descr="https://nhoper.ru/images/161218/2018_12_14_t_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196752"/>
            <a:ext cx="3491880" cy="2322237"/>
          </a:xfrm>
          <a:prstGeom prst="rect">
            <a:avLst/>
          </a:prstGeom>
          <a:noFill/>
        </p:spPr>
      </p:pic>
      <p:pic>
        <p:nvPicPr>
          <p:cNvPr id="9" name="Picture 6" descr="https://nhoper.ru/images/261118/7_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717032"/>
            <a:ext cx="3992960" cy="2994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5773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rtic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3744416" cy="1497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9992" y="2924944"/>
            <a:ext cx="3493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1844824"/>
            <a:ext cx="3312368" cy="24482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Реализации ФЦП «Цифровое эфирное телевещание».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Новохоперский муниципальный район готов к переходу на цифровое телевещание на </a:t>
            </a:r>
            <a:r>
              <a:rPr lang="ru-RU" sz="1600" b="1" dirty="0" smtClean="0">
                <a:solidFill>
                  <a:srgbClr val="C00000"/>
                </a:solidFill>
              </a:rPr>
              <a:t>98%</a:t>
            </a:r>
            <a:r>
              <a:rPr lang="ru-RU" sz="1600" dirty="0" smtClean="0">
                <a:solidFill>
                  <a:schemeClr val="tx1"/>
                </a:solidFill>
              </a:rPr>
              <a:t>, который будет произведён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 03 июня 2019 года.</a:t>
            </a: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64088" y="1916832"/>
            <a:ext cx="3312368" cy="24482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2018 году установлены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4 вышки сотовой связи</a:t>
            </a:r>
            <a:r>
              <a:rPr lang="ru-RU" dirty="0" smtClean="0">
                <a:solidFill>
                  <a:schemeClr val="tx1"/>
                </a:solidFill>
              </a:rPr>
              <a:t> в </a:t>
            </a:r>
            <a:r>
              <a:rPr lang="ru-RU" dirty="0" err="1" smtClean="0">
                <a:solidFill>
                  <a:schemeClr val="tx1"/>
                </a:solidFill>
              </a:rPr>
              <a:t>п.Бороздиновском</a:t>
            </a:r>
            <a:r>
              <a:rPr lang="ru-RU" dirty="0" smtClean="0">
                <a:solidFill>
                  <a:schemeClr val="tx1"/>
                </a:solidFill>
              </a:rPr>
              <a:t>, п.Централь,                  п.Михайловском, </a:t>
            </a:r>
            <a:r>
              <a:rPr lang="ru-RU" dirty="0" err="1" smtClean="0">
                <a:solidFill>
                  <a:schemeClr val="tx1"/>
                </a:solidFill>
              </a:rPr>
              <a:t>с.Бурляевке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ctr"/>
            <a:endParaRPr lang="ru-RU" dirty="0"/>
          </a:p>
        </p:txBody>
      </p:sp>
      <p:pic>
        <p:nvPicPr>
          <p:cNvPr id="9" name="Рисунок 8" descr="inx960x64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32040" y="116632"/>
            <a:ext cx="3971678" cy="1582466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/>
        </p:nvGraphicFramePr>
        <p:xfrm>
          <a:off x="3347864" y="4509120"/>
          <a:ext cx="5688632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Рисунок 10" descr="12530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1" y="4653136"/>
            <a:ext cx="3073841" cy="1152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098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lide_1.jpg"/>
          <p:cNvPicPr>
            <a:picLocks noChangeAspect="1"/>
          </p:cNvPicPr>
          <p:nvPr/>
        </p:nvPicPr>
        <p:blipFill>
          <a:blip r:embed="rId2" cstate="print"/>
          <a:srcRect t="38984" b="25521"/>
          <a:stretch>
            <a:fillRect/>
          </a:stretch>
        </p:blipFill>
        <p:spPr>
          <a:xfrm>
            <a:off x="285720" y="214290"/>
            <a:ext cx="3961004" cy="1054470"/>
          </a:xfrm>
          <a:prstGeom prst="rect">
            <a:avLst/>
          </a:prstGeom>
        </p:spPr>
      </p:pic>
      <p:pic>
        <p:nvPicPr>
          <p:cNvPr id="5" name="Рисунок 4" descr="ESIA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16632"/>
            <a:ext cx="3779912" cy="115212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95536" y="1484784"/>
            <a:ext cx="3672408" cy="309634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Информационное взаимодействие с оператором Государственной информационной системы о государственных и муниципальных платежах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(ГИС ГМП) на 01 января 2019г. составило </a:t>
            </a:r>
            <a:r>
              <a:rPr lang="ru-RU" b="1" dirty="0" smtClean="0">
                <a:solidFill>
                  <a:srgbClr val="C00000"/>
                </a:solidFill>
              </a:rPr>
              <a:t>85,3%</a:t>
            </a:r>
            <a:r>
              <a:rPr lang="ru-RU" b="1" dirty="0" smtClean="0">
                <a:solidFill>
                  <a:schemeClr val="tx1"/>
                </a:solidFill>
              </a:rPr>
              <a:t>. </a:t>
            </a:r>
            <a:r>
              <a:rPr lang="ru-RU" sz="1600" dirty="0" smtClean="0">
                <a:solidFill>
                  <a:schemeClr val="tx1"/>
                </a:solidFill>
              </a:rPr>
              <a:t>Это упростит работу с начислением и отслеживанием платёжных поручений.</a:t>
            </a: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20072" y="1484784"/>
            <a:ext cx="3672408" cy="309634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Достигнут региональный показатель «Доля граждан, проживающих на территории муниципального образования, зарегистрированных в ЕСИА». Он составил в районе </a:t>
            </a:r>
            <a:r>
              <a:rPr lang="ru-RU" b="1" u="sng" dirty="0" smtClean="0">
                <a:solidFill>
                  <a:srgbClr val="C00000"/>
                </a:solidFill>
              </a:rPr>
              <a:t>96,65%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- это </a:t>
            </a:r>
            <a:r>
              <a:rPr lang="ru-RU" dirty="0" smtClean="0">
                <a:solidFill>
                  <a:srgbClr val="C00000"/>
                </a:solidFill>
              </a:rPr>
              <a:t>второй показатель в областном рейтинге.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8750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060848"/>
            <a:ext cx="8784976" cy="1600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6200" dirty="0" smtClean="0">
                <a:solidFill>
                  <a:srgbClr val="C00000"/>
                </a:solidFill>
              </a:rPr>
              <a:t>Спасибо</a:t>
            </a:r>
            <a:r>
              <a:rPr lang="ru-RU" sz="6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6200" dirty="0" smtClean="0">
                <a:solidFill>
                  <a:srgbClr val="C00000"/>
                </a:solidFill>
              </a:rPr>
              <a:t>за внимание!</a:t>
            </a:r>
            <a:endParaRPr lang="ru-RU" sz="6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428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539552" y="1052736"/>
          <a:ext cx="4071966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28596" y="214290"/>
            <a:ext cx="4071966" cy="8384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C00000"/>
                </a:solidFill>
              </a:rPr>
              <a:t>Реализация коммерческих инвестиционных проектов (млн. руб.)</a:t>
            </a:r>
            <a:endParaRPr lang="ru-RU" sz="1500" b="1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88024" y="188640"/>
            <a:ext cx="4071966" cy="98246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Динамика валового внутреннего продукта </a:t>
            </a:r>
          </a:p>
          <a:p>
            <a:pPr algn="ctr"/>
            <a:r>
              <a:rPr lang="ru-RU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Новохопёрскому району (млн. руб.) </a:t>
            </a:r>
          </a:p>
          <a:p>
            <a:pPr algn="ctr"/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(в сопоставимой оценке)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429124" y="1142984"/>
          <a:ext cx="4463356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Стрелка вверх 7"/>
          <p:cNvSpPr/>
          <p:nvPr/>
        </p:nvSpPr>
        <p:spPr>
          <a:xfrm>
            <a:off x="8286776" y="2132856"/>
            <a:ext cx="317672" cy="1796210"/>
          </a:xfrm>
          <a:prstGeom prst="up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172400" y="1196752"/>
            <a:ext cx="828756" cy="9361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Темп роста </a:t>
            </a:r>
          </a:p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 117%</a:t>
            </a:r>
            <a:endParaRPr lang="ru-RU" sz="1200" dirty="0">
              <a:solidFill>
                <a:srgbClr val="C00000"/>
              </a:solidFill>
            </a:endParaRPr>
          </a:p>
        </p:txBody>
      </p:sp>
      <p:pic>
        <p:nvPicPr>
          <p:cNvPr id="10" name="Рисунок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5869" y="4143380"/>
            <a:ext cx="329664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Documents and Settings\user\Рабочий стол\фото Артема\IMG_4893.jpg"/>
          <p:cNvPicPr>
            <a:picLocks noChangeAspect="1" noChangeArrowheads="1"/>
          </p:cNvPicPr>
          <p:nvPr/>
        </p:nvPicPr>
        <p:blipFill>
          <a:blip r:embed="rId5" cstate="print"/>
          <a:srcRect r="18056" b="33333"/>
          <a:stretch>
            <a:fillRect/>
          </a:stretch>
        </p:blipFill>
        <p:spPr bwMode="auto">
          <a:xfrm>
            <a:off x="285720" y="4143380"/>
            <a:ext cx="3136302" cy="2143140"/>
          </a:xfrm>
          <a:prstGeom prst="rect">
            <a:avLst/>
          </a:prstGeom>
          <a:noFill/>
        </p:spPr>
      </p:pic>
      <p:pic>
        <p:nvPicPr>
          <p:cNvPr id="91138" name="Picture 2" descr="https://s0.rbk.ru/v6_top_pics/media/img/5/23/7553572452392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4929198"/>
            <a:ext cx="3429024" cy="1800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508104" y="3140968"/>
            <a:ext cx="1785950" cy="6429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- инвестиции в промышленность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7308304" y="3429000"/>
            <a:ext cx="500066" cy="142876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812360" y="2924944"/>
            <a:ext cx="1331640" cy="85896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788 млн. </a:t>
            </a:r>
            <a:r>
              <a:rPr lang="ru-RU" sz="1100" b="1" dirty="0" smtClean="0">
                <a:solidFill>
                  <a:srgbClr val="C00000"/>
                </a:solidFill>
              </a:rPr>
              <a:t>руб</a:t>
            </a:r>
            <a:r>
              <a:rPr lang="ru-RU" sz="1200" b="1" dirty="0" smtClean="0">
                <a:solidFill>
                  <a:srgbClr val="C00000"/>
                </a:solidFill>
              </a:rPr>
              <a:t>.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08104" y="4221088"/>
            <a:ext cx="1785950" cy="6429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- инвестиции в сельское хозяйство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36096" y="5085184"/>
            <a:ext cx="1785950" cy="128588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- прочие производства и бюджетные организации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7308304" y="4509120"/>
            <a:ext cx="500066" cy="142876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7236296" y="5661248"/>
            <a:ext cx="500066" cy="142876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812360" y="4077072"/>
            <a:ext cx="1331640" cy="10081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более 432 млн. руб.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740352" y="5373216"/>
            <a:ext cx="1285884" cy="100811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242 млн. руб.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3688" y="142852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Общий объём инвестиций по территории муниципального района (млн. руб.)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Содержимое 17"/>
          <p:cNvGraphicFramePr>
            <a:graphicFrameLocks noGrp="1"/>
          </p:cNvGraphicFramePr>
          <p:nvPr>
            <p:ph sz="quarter" idx="13"/>
          </p:nvPr>
        </p:nvGraphicFramePr>
        <p:xfrm>
          <a:off x="323528" y="1628800"/>
          <a:ext cx="5072098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Овал 5"/>
          <p:cNvSpPr/>
          <p:nvPr/>
        </p:nvSpPr>
        <p:spPr>
          <a:xfrm>
            <a:off x="539552" y="1124744"/>
            <a:ext cx="5256584" cy="7200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Темп роста общего объёма инвестиций за 2018 год  к 2017 году  составил </a:t>
            </a:r>
            <a:r>
              <a:rPr lang="ru-RU" sz="1600" b="1" dirty="0" smtClean="0">
                <a:solidFill>
                  <a:srgbClr val="C00000"/>
                </a:solidFill>
              </a:rPr>
              <a:t>1</a:t>
            </a:r>
            <a:r>
              <a:rPr lang="en-US" sz="1600" b="1" dirty="0" smtClean="0">
                <a:solidFill>
                  <a:srgbClr val="C00000"/>
                </a:solidFill>
              </a:rPr>
              <a:t>15</a:t>
            </a:r>
            <a:r>
              <a:rPr lang="ru-RU" sz="1600" b="1" dirty="0" smtClean="0">
                <a:solidFill>
                  <a:srgbClr val="C00000"/>
                </a:solidFill>
              </a:rPr>
              <a:t>%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5508104" y="1988840"/>
            <a:ext cx="3384376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инвестиций в 2018 году: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187624" y="5517232"/>
            <a:ext cx="3384376" cy="43204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 год            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2018 год </a:t>
            </a:r>
            <a:endParaRPr lang="ru-RU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quarter" idx="13"/>
          </p:nvPr>
        </p:nvGraphicFramePr>
        <p:xfrm>
          <a:off x="357158" y="857232"/>
          <a:ext cx="550069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56119" y="188640"/>
            <a:ext cx="5292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Сельскохозяйственное производство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6286512" y="3857628"/>
            <a:ext cx="2500330" cy="1214446"/>
          </a:xfrm>
          <a:prstGeom prst="wedgeRoundRect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Сальдированная финансовая прибыль сельхозпредприятий </a:t>
            </a:r>
            <a:r>
              <a:rPr lang="ru-RU" sz="1600" b="1" dirty="0" smtClean="0">
                <a:solidFill>
                  <a:srgbClr val="C00000"/>
                </a:solidFill>
              </a:rPr>
              <a:t>33 млн. руб.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286512" y="785794"/>
            <a:ext cx="2500330" cy="1214446"/>
          </a:xfrm>
          <a:prstGeom prst="wedgeRoundRect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III</a:t>
            </a:r>
            <a:r>
              <a:rPr lang="ru-RU" sz="1600" b="1" dirty="0" smtClean="0">
                <a:solidFill>
                  <a:srgbClr val="C00000"/>
                </a:solidFill>
              </a:rPr>
              <a:t> место по Воронежской области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по объемам реализации мясной продукции 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286512" y="2285992"/>
            <a:ext cx="2500330" cy="1214446"/>
          </a:xfrm>
          <a:prstGeom prst="wedgeRoundRect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Индекс производства  продукции животноводства составил </a:t>
            </a:r>
            <a:r>
              <a:rPr lang="ru-RU" sz="1600" b="1" dirty="0" smtClean="0">
                <a:solidFill>
                  <a:srgbClr val="C00000"/>
                </a:solidFill>
              </a:rPr>
              <a:t>272%</a:t>
            </a:r>
            <a:endParaRPr lang="ru-RU" sz="1600" b="1" dirty="0">
              <a:solidFill>
                <a:srgbClr val="C00000"/>
              </a:solidFill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142844" y="4071942"/>
          <a:ext cx="5643602" cy="2532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Скругленная прямоугольная выноска 10"/>
          <p:cNvSpPr/>
          <p:nvPr/>
        </p:nvSpPr>
        <p:spPr>
          <a:xfrm>
            <a:off x="6357950" y="5429264"/>
            <a:ext cx="2534530" cy="1214446"/>
          </a:xfrm>
          <a:prstGeom prst="wedgeRoundRect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Среднемесячная заработная плата на сельхозпредприятиях </a:t>
            </a:r>
            <a:r>
              <a:rPr lang="ru-RU" sz="1600" b="1" dirty="0" smtClean="0">
                <a:solidFill>
                  <a:srgbClr val="C00000"/>
                </a:solidFill>
              </a:rPr>
              <a:t> 29 291 руб.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4071942"/>
            <a:ext cx="57864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3000364" y="3714752"/>
            <a:ext cx="5715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7864" y="260648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Строительство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4286248" y="857232"/>
            <a:ext cx="4500594" cy="785818"/>
          </a:xfrm>
          <a:prstGeom prst="wedgeRoundRectCallout">
            <a:avLst>
              <a:gd name="adj1" fmla="val -20591"/>
              <a:gd name="adj2" fmla="val 8882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За 2018 год освоено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350 млн. руб.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57686" y="2000240"/>
            <a:ext cx="4429156" cy="42862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ФАП и газопровод протяженностью 2,2 км.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в с. </a:t>
            </a:r>
            <a:r>
              <a:rPr lang="ru-RU" sz="1400" b="1" dirty="0" err="1" smtClean="0">
                <a:solidFill>
                  <a:srgbClr val="C00000"/>
                </a:solidFill>
              </a:rPr>
              <a:t>Алфёровке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57686" y="2571744"/>
            <a:ext cx="4429156" cy="50006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Физкультурно-оздоровительный комплекс открытого типа в пос. Новохопёрском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57686" y="3214686"/>
            <a:ext cx="4429156" cy="42862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Блочная газовая котельная в </a:t>
            </a:r>
            <a:r>
              <a:rPr lang="ru-RU" sz="1400" b="1" dirty="0" err="1" smtClean="0">
                <a:solidFill>
                  <a:srgbClr val="C00000"/>
                </a:solidFill>
              </a:rPr>
              <a:t>Елань-Коленовской</a:t>
            </a:r>
            <a:r>
              <a:rPr lang="ru-RU" sz="1400" b="1" dirty="0" smtClean="0">
                <a:solidFill>
                  <a:srgbClr val="C00000"/>
                </a:solidFill>
              </a:rPr>
              <a:t> школе-интернате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57686" y="3786190"/>
            <a:ext cx="4429156" cy="71438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Межпоселковый газопровод к пос. Еланскому  (5,8 км.) и газораспределительные сети в этом же посёлке (2,5 км.)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29124" y="5214950"/>
            <a:ext cx="4357718" cy="5715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Значительные ремонтные работы в учреждениях образования, культуры, спорта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29124" y="4643446"/>
            <a:ext cx="4357718" cy="42862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Водозабор и 1,6 км. водопровода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в с. Елань-Колено (1 очередь)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429124" y="5929330"/>
            <a:ext cx="4357718" cy="78581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Подготовлены проектная документация с заключением </a:t>
            </a:r>
            <a:r>
              <a:rPr lang="ru-RU" sz="1400" b="1" dirty="0" err="1" smtClean="0">
                <a:solidFill>
                  <a:srgbClr val="C00000"/>
                </a:solidFill>
              </a:rPr>
              <a:t>госэкспертизы</a:t>
            </a:r>
            <a:r>
              <a:rPr lang="ru-RU" sz="1400" b="1" dirty="0" smtClean="0">
                <a:solidFill>
                  <a:srgbClr val="C00000"/>
                </a:solidFill>
              </a:rPr>
              <a:t> на строительство школы в г. Новохопёрске и спортивного зала в </a:t>
            </a:r>
            <a:r>
              <a:rPr lang="ru-RU" sz="1400" b="1" dirty="0" err="1" smtClean="0">
                <a:solidFill>
                  <a:srgbClr val="C00000"/>
                </a:solidFill>
              </a:rPr>
              <a:t>Елань-Коленовской</a:t>
            </a:r>
            <a:r>
              <a:rPr lang="ru-RU" sz="1400" b="1" dirty="0" smtClean="0">
                <a:solidFill>
                  <a:srgbClr val="C00000"/>
                </a:solidFill>
              </a:rPr>
              <a:t> СОШ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2880320" cy="278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933056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27584" y="3573016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</a:rPr>
              <a:t>ФАП в с. </a:t>
            </a:r>
            <a:r>
              <a:rPr lang="ru-RU" sz="1100" b="1" dirty="0" err="1" smtClean="0">
                <a:solidFill>
                  <a:schemeClr val="bg2">
                    <a:lumMod val="25000"/>
                  </a:schemeClr>
                </a:solidFill>
              </a:rPr>
              <a:t>Алфёровке</a:t>
            </a:r>
            <a:endParaRPr lang="ru-RU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552" y="6381328"/>
            <a:ext cx="3384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</a:rPr>
              <a:t>Физкультурно-оздоровительный комплекс открытого типа в пос. Новохопёрском</a:t>
            </a:r>
            <a:endParaRPr lang="ru-RU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stroy-mart.ru/wa-data/public/photos/86/09/986/986.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2714644" cy="1799501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4143372" y="1285860"/>
            <a:ext cx="4143404" cy="8572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- газифицировано</a:t>
            </a:r>
            <a:r>
              <a:rPr lang="ru-RU" b="1" dirty="0" smtClean="0">
                <a:solidFill>
                  <a:srgbClr val="C00000"/>
                </a:solidFill>
              </a:rPr>
              <a:t> 97%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домовладений, подлежащих газификации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5236" name="Picture 4" descr="http://www.torinotoday.it/~media/horizontal-hi/8632861967872/led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928934"/>
            <a:ext cx="2817790" cy="1643074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4071934" y="2857496"/>
            <a:ext cx="4143404" cy="135732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- протяженность освещенных улиц доведена до </a:t>
            </a:r>
            <a:r>
              <a:rPr lang="ru-RU" b="1" dirty="0" smtClean="0">
                <a:solidFill>
                  <a:srgbClr val="C00000"/>
                </a:solidFill>
              </a:rPr>
              <a:t>74,9%.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60%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фонарей- энергосберегающие.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286248" y="214290"/>
            <a:ext cx="3857652" cy="612648"/>
          </a:xfrm>
          <a:prstGeom prst="wedgeRoundRectCallout">
            <a:avLst>
              <a:gd name="adj1" fmla="val -20833"/>
              <a:gd name="adj2" fmla="val 9092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По состоянию на 01.01.2019: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Содержимое 10" descr="р.п. Новохоперский МПС,10(7)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500034" y="4786322"/>
            <a:ext cx="2714644" cy="1768091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4143372" y="4857760"/>
            <a:ext cx="4143404" cy="142876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-капитально отремонтированы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4 многоквартирных дома. 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118 человек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улучшили жилищные условия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260648"/>
            <a:ext cx="3607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Дорожная деятельность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83568" y="980728"/>
            <a:ext cx="3096344" cy="2016224"/>
          </a:xfrm>
          <a:prstGeom prst="wedgeRoundRectCallout">
            <a:avLst>
              <a:gd name="adj1" fmla="val -19885"/>
              <a:gd name="adj2" fmla="val 49097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На ремонт </a:t>
            </a:r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</a:rPr>
              <a:t>дорог общего пользования местного значения</a:t>
            </a:r>
            <a:r>
              <a:rPr lang="ru-RU" sz="1400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освоено </a:t>
            </a:r>
            <a:r>
              <a:rPr lang="ru-RU" sz="1400" dirty="0" smtClean="0">
                <a:solidFill>
                  <a:srgbClr val="C00000"/>
                </a:solidFill>
              </a:rPr>
              <a:t>72 млн. рублей,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в результате заасфальтировано </a:t>
            </a:r>
            <a:r>
              <a:rPr lang="ru-RU" sz="1400" b="1" dirty="0" smtClean="0">
                <a:solidFill>
                  <a:srgbClr val="C00000"/>
                </a:solidFill>
              </a:rPr>
              <a:t>19 км.</a:t>
            </a: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дорог и защебенено </a:t>
            </a:r>
            <a:r>
              <a:rPr lang="ru-RU" sz="1400" b="1" dirty="0" smtClean="0">
                <a:solidFill>
                  <a:srgbClr val="C00000"/>
                </a:solidFill>
              </a:rPr>
              <a:t>19,4 км.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572000" y="1052736"/>
            <a:ext cx="4248472" cy="5184576"/>
          </a:xfrm>
          <a:prstGeom prst="wedgeRoundRectCallout">
            <a:avLst>
              <a:gd name="adj1" fmla="val -20903"/>
              <a:gd name="adj2" fmla="val 50173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b="1" dirty="0" smtClean="0">
              <a:solidFill>
                <a:srgbClr val="C00000"/>
              </a:solidFill>
            </a:endParaRPr>
          </a:p>
          <a:p>
            <a:pPr algn="ctr"/>
            <a:endParaRPr lang="ru-RU" sz="1300" b="1" dirty="0" smtClean="0">
              <a:solidFill>
                <a:srgbClr val="C00000"/>
              </a:solidFill>
            </a:endParaRPr>
          </a:p>
          <a:p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</a:rPr>
              <a:t>На дорогах регионального значения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проведён капитальный ремонт </a:t>
            </a:r>
            <a:r>
              <a:rPr lang="ru-RU" sz="1400" b="1" dirty="0" smtClean="0">
                <a:solidFill>
                  <a:srgbClr val="C00000"/>
                </a:solidFill>
              </a:rPr>
              <a:t>7 км.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дороги в направлении 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«с. Елань-Колено – с. Ярки» на сумму </a:t>
            </a:r>
            <a:r>
              <a:rPr lang="ru-RU" sz="1400" b="1" dirty="0" smtClean="0">
                <a:solidFill>
                  <a:srgbClr val="C00000"/>
                </a:solidFill>
              </a:rPr>
              <a:t>более 60 млн.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рублей. </a:t>
            </a:r>
          </a:p>
          <a:p>
            <a:endParaRPr lang="ru-RU" sz="1400" b="1" dirty="0" smtClean="0">
              <a:solidFill>
                <a:srgbClr val="C00000"/>
              </a:solidFill>
            </a:endParaRP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В направлении с.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</a:rPr>
              <a:t>К-Садовки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 произведено асфальтирование </a:t>
            </a:r>
            <a:r>
              <a:rPr lang="ru-RU" sz="1400" b="1" dirty="0" smtClean="0">
                <a:solidFill>
                  <a:srgbClr val="C00000"/>
                </a:solidFill>
              </a:rPr>
              <a:t>1,79 км.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дороги и в направлении с.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</a:rPr>
              <a:t>Русаново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ru-RU" sz="1400" b="1" dirty="0" smtClean="0">
                <a:solidFill>
                  <a:srgbClr val="C00000"/>
                </a:solidFill>
              </a:rPr>
              <a:t>0,84 км.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на общую сумму </a:t>
            </a:r>
            <a:r>
              <a:rPr lang="ru-RU" sz="1400" b="1" dirty="0" smtClean="0">
                <a:solidFill>
                  <a:srgbClr val="C00000"/>
                </a:solidFill>
              </a:rPr>
              <a:t>9,7 млн.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рублей.</a:t>
            </a:r>
          </a:p>
          <a:p>
            <a:endParaRPr lang="ru-RU" sz="1400" b="1" dirty="0" smtClean="0">
              <a:solidFill>
                <a:srgbClr val="C00000"/>
              </a:solidFill>
            </a:endParaRP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Проведено устройство придорожных тротуаров в с. Елань-Колено – </a:t>
            </a:r>
            <a:r>
              <a:rPr lang="ru-RU" sz="1400" b="1" dirty="0" smtClean="0">
                <a:solidFill>
                  <a:srgbClr val="C00000"/>
                </a:solidFill>
              </a:rPr>
              <a:t>2,4 км.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и в пос. Елань-Коленовском –</a:t>
            </a:r>
            <a:r>
              <a:rPr lang="ru-RU" sz="1400" b="1" dirty="0" smtClean="0">
                <a:solidFill>
                  <a:srgbClr val="C00000"/>
                </a:solidFill>
              </a:rPr>
              <a:t> 0,89 км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на сумму </a:t>
            </a:r>
            <a:r>
              <a:rPr lang="ru-RU" sz="1400" b="1" dirty="0" smtClean="0">
                <a:solidFill>
                  <a:srgbClr val="C00000"/>
                </a:solidFill>
              </a:rPr>
              <a:t>8,8 млн.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рублей.</a:t>
            </a:r>
          </a:p>
          <a:p>
            <a:endParaRPr lang="ru-RU" sz="1400" b="1" dirty="0" smtClean="0">
              <a:solidFill>
                <a:srgbClr val="C00000"/>
              </a:solidFill>
            </a:endParaRP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За счёт областного и местного бюджетов </a:t>
            </a:r>
            <a:r>
              <a:rPr lang="ru-RU" sz="1400" b="1" dirty="0" smtClean="0">
                <a:solidFill>
                  <a:srgbClr val="C00000"/>
                </a:solidFill>
              </a:rPr>
              <a:t>приобретено 3 трактора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 навесным оборудованием для городского поселения г.Новохопёрск и Краснянского сельского поселения.</a:t>
            </a:r>
          </a:p>
          <a:p>
            <a:pPr algn="ctr"/>
            <a:endParaRPr lang="ru-RU" sz="13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300" b="1" dirty="0" smtClean="0">
                <a:solidFill>
                  <a:srgbClr val="C00000"/>
                </a:solidFill>
              </a:rPr>
              <a:t> </a:t>
            </a:r>
            <a:endParaRPr lang="ru-RU" sz="1300" b="1" dirty="0">
              <a:solidFill>
                <a:srgbClr val="C00000"/>
              </a:solidFill>
            </a:endParaRPr>
          </a:p>
        </p:txBody>
      </p:sp>
      <p:pic>
        <p:nvPicPr>
          <p:cNvPr id="97282" name="Picture 2" descr="https://saint-petersburg.sm-news.ru/wp-content/uploads/2018/05/af707b37f0a59e517fb4fd95578e72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429000"/>
            <a:ext cx="3743877" cy="2499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1760" y="18864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Доходы консолидированного бюджета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18"/>
          <p:cNvSpPr>
            <a:spLocks noChangeArrowheads="1"/>
          </p:cNvSpPr>
          <p:nvPr/>
        </p:nvSpPr>
        <p:spPr bwMode="auto">
          <a:xfrm>
            <a:off x="971600" y="2276872"/>
            <a:ext cx="2232248" cy="115212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2017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год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</a:p>
          <a:p>
            <a:pPr algn="ctr" eaLnBrk="0" hangingPunct="0"/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</a:rPr>
              <a:t>777  </a:t>
            </a:r>
          </a:p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</a:rPr>
              <a:t>млн.руб</a:t>
            </a:r>
            <a:r>
              <a:rPr lang="ru-RU" sz="16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7" name="Овал 6"/>
          <p:cNvSpPr/>
          <p:nvPr/>
        </p:nvSpPr>
        <p:spPr bwMode="auto">
          <a:xfrm>
            <a:off x="5652120" y="1052736"/>
            <a:ext cx="2232248" cy="122413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2018 год- </a:t>
            </a:r>
          </a:p>
          <a:p>
            <a:pPr algn="ctr" eaLnBrk="0" hangingPunct="0"/>
            <a:endParaRPr lang="ru-RU" sz="1400" b="1" dirty="0" smtClean="0">
              <a:solidFill>
                <a:srgbClr val="C00000"/>
              </a:solidFill>
            </a:endParaRPr>
          </a:p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</a:rPr>
              <a:t>977  млн.руб.</a:t>
            </a:r>
          </a:p>
          <a:p>
            <a:pPr algn="ctr" eaLnBrk="0" hangingPunct="0"/>
            <a:endParaRPr lang="ru-RU" sz="17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115616" y="3429000"/>
            <a:ext cx="93610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123728" y="3429000"/>
            <a:ext cx="93610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7" idx="4"/>
          </p:cNvCxnSpPr>
          <p:nvPr/>
        </p:nvCxnSpPr>
        <p:spPr>
          <a:xfrm flipH="1">
            <a:off x="5940152" y="2276872"/>
            <a:ext cx="828092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732240" y="2276872"/>
            <a:ext cx="648072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323528" y="4293096"/>
            <a:ext cx="1656184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Налоговые</a:t>
            </a:r>
          </a:p>
          <a:p>
            <a:pPr algn="ctr" eaLnBrk="0" hangingPunct="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и </a:t>
            </a:r>
          </a:p>
          <a:p>
            <a:pPr algn="ctr" eaLnBrk="0" hangingPunct="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неналоговые –</a:t>
            </a:r>
          </a:p>
          <a:p>
            <a:pPr algn="ctr" eaLnBrk="0" hangingPunct="0"/>
            <a:endParaRPr lang="ru-RU" sz="1400" b="1" dirty="0" smtClean="0">
              <a:solidFill>
                <a:srgbClr val="A50021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400" b="1" dirty="0" smtClean="0">
                <a:solidFill>
                  <a:srgbClr val="A50021"/>
                </a:solidFill>
                <a:latin typeface="Times New Roman" pitchFamily="18" charset="0"/>
              </a:rPr>
              <a:t>271  </a:t>
            </a:r>
            <a:r>
              <a:rPr lang="ru-RU" sz="1400" b="1" dirty="0">
                <a:solidFill>
                  <a:srgbClr val="A50021"/>
                </a:solidFill>
                <a:latin typeface="Times New Roman" pitchFamily="18" charset="0"/>
              </a:rPr>
              <a:t>млн.руб</a:t>
            </a:r>
            <a:r>
              <a:rPr lang="ru-RU" sz="1400" b="1" dirty="0">
                <a:solidFill>
                  <a:srgbClr val="660033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8" name="Rectangle 30"/>
          <p:cNvSpPr>
            <a:spLocks noChangeArrowheads="1"/>
          </p:cNvSpPr>
          <p:nvPr/>
        </p:nvSpPr>
        <p:spPr bwMode="auto">
          <a:xfrm>
            <a:off x="2267744" y="4293096"/>
            <a:ext cx="1872208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1200" b="1" dirty="0">
              <a:solidFill>
                <a:srgbClr val="660033"/>
              </a:solidFill>
            </a:endParaRPr>
          </a:p>
          <a:p>
            <a:pPr algn="ctr" eaLnBrk="0" hangingPunct="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Безвозмездные</a:t>
            </a:r>
          </a:p>
          <a:p>
            <a:pPr algn="ctr" eaLnBrk="0" hangingPunct="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поступления – </a:t>
            </a:r>
          </a:p>
          <a:p>
            <a:pPr algn="ctr" eaLnBrk="0" hangingPunct="0"/>
            <a:endParaRPr lang="ru-RU" sz="1400" b="1" dirty="0" smtClean="0">
              <a:solidFill>
                <a:srgbClr val="A50021"/>
              </a:solidFill>
              <a:latin typeface="Times New Roman" pitchFamily="18" charset="0"/>
            </a:endParaRPr>
          </a:p>
          <a:p>
            <a:pPr algn="ctr" eaLnBrk="0" hangingPunct="0"/>
            <a:endParaRPr lang="ru-RU" sz="1400" b="1" dirty="0" smtClean="0">
              <a:solidFill>
                <a:srgbClr val="A50021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400" b="1" dirty="0" smtClean="0">
                <a:solidFill>
                  <a:srgbClr val="A50021"/>
                </a:solidFill>
                <a:latin typeface="Times New Roman" pitchFamily="18" charset="0"/>
              </a:rPr>
              <a:t>506  </a:t>
            </a:r>
            <a:r>
              <a:rPr lang="ru-RU" sz="1400" b="1" dirty="0">
                <a:solidFill>
                  <a:srgbClr val="A50021"/>
                </a:solidFill>
                <a:latin typeface="Times New Roman" pitchFamily="18" charset="0"/>
              </a:rPr>
              <a:t>млн.руб.</a:t>
            </a:r>
          </a:p>
          <a:p>
            <a:pPr algn="ctr" eaLnBrk="0" hangingPunct="0"/>
            <a:endParaRPr lang="ru-RU" sz="1400" dirty="0">
              <a:solidFill>
                <a:srgbClr val="A50021"/>
              </a:solidFill>
              <a:latin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4644008" y="3284984"/>
            <a:ext cx="1656184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Налоговые</a:t>
            </a:r>
          </a:p>
          <a:p>
            <a:pPr algn="ctr" eaLnBrk="0" hangingPunct="0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и </a:t>
            </a:r>
          </a:p>
          <a:p>
            <a:pPr algn="ctr" eaLnBrk="0" hangingPunct="0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неналоговые –</a:t>
            </a:r>
          </a:p>
          <a:p>
            <a:pPr algn="ctr" eaLnBrk="0" hangingPunct="0"/>
            <a:r>
              <a:rPr lang="ru-RU" sz="1400" b="1" dirty="0" smtClean="0">
                <a:solidFill>
                  <a:srgbClr val="660033"/>
                </a:solidFill>
                <a:latin typeface="Times New Roman" pitchFamily="18" charset="0"/>
              </a:rPr>
              <a:t> </a:t>
            </a:r>
            <a:endParaRPr lang="ru-RU" sz="1400" b="1" dirty="0" smtClean="0">
              <a:solidFill>
                <a:srgbClr val="A50021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400" b="1" dirty="0" smtClean="0">
                <a:solidFill>
                  <a:srgbClr val="A50021"/>
                </a:solidFill>
                <a:latin typeface="Times New Roman" pitchFamily="18" charset="0"/>
              </a:rPr>
              <a:t>322  млн.руб</a:t>
            </a:r>
            <a:r>
              <a:rPr lang="ru-RU" sz="1400" b="1" dirty="0" smtClean="0">
                <a:solidFill>
                  <a:srgbClr val="660033"/>
                </a:solidFill>
                <a:latin typeface="Times New Roman" pitchFamily="18" charset="0"/>
              </a:rPr>
              <a:t>.</a:t>
            </a:r>
            <a:endParaRPr lang="ru-RU" sz="1400" b="1" dirty="0">
              <a:solidFill>
                <a:srgbClr val="660033"/>
              </a:solidFill>
              <a:latin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6516216" y="3284984"/>
            <a:ext cx="1800200" cy="115212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Безвозмездные  поступления – </a:t>
            </a:r>
          </a:p>
          <a:p>
            <a:pPr algn="ctr" eaLnBrk="0" hangingPunct="0"/>
            <a:endParaRPr lang="ru-RU" sz="1400" b="1" dirty="0" smtClean="0">
              <a:solidFill>
                <a:srgbClr val="A50021"/>
              </a:solidFill>
              <a:latin typeface="Times New Roman" pitchFamily="18" charset="0"/>
            </a:endParaRPr>
          </a:p>
          <a:p>
            <a:pPr algn="ctr" eaLnBrk="0" hangingPunct="0"/>
            <a:endParaRPr lang="ru-RU" sz="1400" b="1" dirty="0" smtClean="0">
              <a:solidFill>
                <a:srgbClr val="A50021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400" b="1" dirty="0" smtClean="0">
                <a:solidFill>
                  <a:srgbClr val="A50021"/>
                </a:solidFill>
                <a:latin typeface="Times New Roman" pitchFamily="18" charset="0"/>
              </a:rPr>
              <a:t>655 млн.руб.</a:t>
            </a:r>
            <a:endParaRPr lang="ru-RU" sz="1400" b="1" dirty="0">
              <a:solidFill>
                <a:srgbClr val="A50021"/>
              </a:solidFill>
              <a:latin typeface="Times New Roman" pitchFamily="18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 rot="20485565">
            <a:off x="3123592" y="1893554"/>
            <a:ext cx="2704400" cy="84257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+ 200 млн. </a:t>
            </a:r>
            <a:r>
              <a:rPr lang="ru-RU" sz="1600" dirty="0" err="1" smtClean="0"/>
              <a:t>руб</a:t>
            </a:r>
            <a:endParaRPr lang="ru-RU" sz="1600" dirty="0" smtClean="0"/>
          </a:p>
          <a:p>
            <a:pPr algn="ctr"/>
            <a:r>
              <a:rPr lang="ru-RU" sz="1600" dirty="0" smtClean="0"/>
              <a:t>или 25,7%</a:t>
            </a:r>
            <a:endParaRPr lang="ru-RU" dirty="0"/>
          </a:p>
        </p:txBody>
      </p:sp>
      <p:sp>
        <p:nvSpPr>
          <p:cNvPr id="40" name="Скругленная прямоугольная выноска 39"/>
          <p:cNvSpPr/>
          <p:nvPr/>
        </p:nvSpPr>
        <p:spPr>
          <a:xfrm>
            <a:off x="611560" y="908720"/>
            <a:ext cx="2664296" cy="864096"/>
          </a:xfrm>
          <a:prstGeom prst="wedgeRoundRectCallout">
            <a:avLst>
              <a:gd name="adj1" fmla="val -19215"/>
              <a:gd name="adj2" fmla="val 6449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Налоговые и неналоговые доходы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+ 51 млн. руб.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или 19%</a:t>
            </a:r>
          </a:p>
        </p:txBody>
      </p:sp>
      <p:sp>
        <p:nvSpPr>
          <p:cNvPr id="41" name="Скругленная прямоугольная выноска 40"/>
          <p:cNvSpPr/>
          <p:nvPr/>
        </p:nvSpPr>
        <p:spPr>
          <a:xfrm>
            <a:off x="6012160" y="4869160"/>
            <a:ext cx="2664296" cy="864096"/>
          </a:xfrm>
          <a:prstGeom prst="wedgeRoundRectCallout">
            <a:avLst>
              <a:gd name="adj1" fmla="val -21481"/>
              <a:gd name="adj2" fmla="val 6449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Безвозмездные поступления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+ 149 млн. руб.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или 29%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Солнцестояние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Солнцестояние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2577</TotalTime>
  <Words>1836</Words>
  <Application>Microsoft Office PowerPoint</Application>
  <PresentationFormat>Экран (4:3)</PresentationFormat>
  <Paragraphs>313</Paragraphs>
  <Slides>24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Общественно полезные гранты ТОС, полученные в 2018 году, составили 1 180 520,00 р. </vt:lpstr>
      <vt:lpstr>Слайд 22</vt:lpstr>
      <vt:lpstr>Слайд 23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социально-экономического развития Новохоперского муниципального района за 2014 год и перспективы развития  на 2015 год</dc:title>
  <dc:creator>админ НХ</dc:creator>
  <cp:lastModifiedBy>Credo</cp:lastModifiedBy>
  <cp:revision>228</cp:revision>
  <dcterms:modified xsi:type="dcterms:W3CDTF">2019-03-05T10:24:24Z</dcterms:modified>
</cp:coreProperties>
</file>