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charts/chart28.xml" ContentType="application/vnd.openxmlformats-officedocument.drawingml.char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7.xml" ContentType="application/vnd.openxmlformats-officedocument.drawingml.chart+xml"/>
  <Override PartName="/ppt/drawings/drawing9.xml" ContentType="application/vnd.openxmlformats-officedocument.drawingml.chartshapes+xml"/>
  <Override PartName="/ppt/charts/chart20.xml" ContentType="application/vnd.openxmlformats-officedocument.drawingml.chart+xml"/>
  <Override PartName="/ppt/diagrams/layout3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rawings/drawing7.xml" ContentType="application/vnd.openxmlformats-officedocument.drawingml.chartshape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29.xml" ContentType="application/vnd.openxmlformats-officedocument.drawingml.char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charts/chart18.xml" ContentType="application/vnd.openxmlformats-officedocument.drawingml.chart+xml"/>
  <Override PartName="/ppt/charts/chart27.xml" ContentType="application/vnd.openxmlformats-officedocument.drawingml.char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Override PartName="/ppt/charts/chart25.xml" ContentType="application/vnd.openxmlformats-officedocument.drawingml.char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diagrams/layout2.xml" ContentType="application/vnd.openxmlformats-officedocument.drawingml.diagramLayout+xml"/>
  <Override PartName="/ppt/charts/chart4.xml" ContentType="application/vnd.openxmlformats-officedocument.drawingml.chart+xml"/>
  <Override PartName="/ppt/drawings/drawing8.xml" ContentType="application/vnd.openxmlformats-officedocument.drawingml.chartshapes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drawings/drawing6.xml" ContentType="application/vnd.openxmlformats-officedocument.drawingml.chartshapes+xml"/>
  <Override PartName="/ppt/drawings/drawing10.xml" ContentType="application/vnd.openxmlformats-officedocument.drawingml.chartshapes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charts/chart26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charts/chart15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40"/>
  </p:notesMasterIdLst>
  <p:sldIdLst>
    <p:sldId id="257" r:id="rId2"/>
    <p:sldId id="258" r:id="rId3"/>
    <p:sldId id="259" r:id="rId4"/>
    <p:sldId id="265" r:id="rId5"/>
    <p:sldId id="267" r:id="rId6"/>
    <p:sldId id="268" r:id="rId7"/>
    <p:sldId id="298" r:id="rId8"/>
    <p:sldId id="305" r:id="rId9"/>
    <p:sldId id="306" r:id="rId10"/>
    <p:sldId id="307" r:id="rId11"/>
    <p:sldId id="262" r:id="rId12"/>
    <p:sldId id="272" r:id="rId13"/>
    <p:sldId id="277" r:id="rId14"/>
    <p:sldId id="279" r:id="rId15"/>
    <p:sldId id="276" r:id="rId16"/>
    <p:sldId id="275" r:id="rId17"/>
    <p:sldId id="274" r:id="rId18"/>
    <p:sldId id="273" r:id="rId19"/>
    <p:sldId id="269" r:id="rId20"/>
    <p:sldId id="281" r:id="rId21"/>
    <p:sldId id="282" r:id="rId22"/>
    <p:sldId id="300" r:id="rId23"/>
    <p:sldId id="301" r:id="rId24"/>
    <p:sldId id="302" r:id="rId25"/>
    <p:sldId id="303" r:id="rId26"/>
    <p:sldId id="304" r:id="rId27"/>
    <p:sldId id="292" r:id="rId28"/>
    <p:sldId id="287" r:id="rId29"/>
    <p:sldId id="286" r:id="rId30"/>
    <p:sldId id="285" r:id="rId31"/>
    <p:sldId id="284" r:id="rId32"/>
    <p:sldId id="280" r:id="rId33"/>
    <p:sldId id="293" r:id="rId34"/>
    <p:sldId id="308" r:id="rId35"/>
    <p:sldId id="297" r:id="rId36"/>
    <p:sldId id="295" r:id="rId37"/>
    <p:sldId id="296" r:id="rId38"/>
    <p:sldId id="294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2121" autoAdjust="0"/>
    <p:restoredTop sz="94660"/>
  </p:normalViewPr>
  <p:slideViewPr>
    <p:cSldViewPr>
      <p:cViewPr>
        <p:scale>
          <a:sx n="70" d="100"/>
          <a:sy n="70" d="100"/>
        </p:scale>
        <p:origin x="-78" y="-10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dc-nhoper\share\&#1043;&#1086;&#1076;&#1086;&#1074;&#1099;&#1077;%20&#1086;&#1090;&#1095;&#1077;&#1090;&#1099;%20%20&#1087;&#1086;&#1089;&#1077;&#1083;&#1077;&#1085;&#1080;&#1081;%202021\&#1058;&#1072;&#1073;&#1083;&#1080;&#1094;&#1099;%20&#1082;%20&#1044;&#1086;&#1093;&#1086;&#1076;&#1085;&#1086;&#1081;%20&#1095;&#1072;&#1089;&#1090;&#1080;.xlsx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\\dc-nhoper\share\&#1043;&#1054;&#1044;&#1054;&#1042;&#1054;&#1049;%202021\&#1058;&#1072;&#1073;&#1083;&#1080;&#1094;&#1099;.xlsx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Office_Excel13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Office_Excel14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Office_Excel15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\\dc-nhoper\share\&#1043;&#1086;&#1076;&#1086;&#1074;&#1099;&#1077;%20&#1086;&#1090;&#1095;&#1077;&#1090;&#1099;%20&#1087;&#1086;&#1089;&#1077;&#1083;&#1077;&#1085;&#1080;&#1081;%202021\&#1050;%20&#1088;&#1072;&#1089;&#1093;&#1086;&#1076;&#1085;&#1086;&#1081;%20&#1095;&#1072;&#1089;&#1090;&#1080;.xls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8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9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0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1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2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3.xlsx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_____Microsoft_Office_Excel24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5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6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9.5457229898432708E-2"/>
          <c:y val="4.1612081682282233E-2"/>
          <c:w val="0.8689594918303426"/>
          <c:h val="0.63773469614488054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Регистрация заключения брака</c:v>
                </c:pt>
              </c:strCache>
            </c:strRef>
          </c:tx>
          <c:spPr>
            <a:solidFill>
              <a:schemeClr val="accent3"/>
            </a:solidFill>
          </c:spPr>
          <c:dLbls>
            <c:dLbl>
              <c:idx val="0"/>
              <c:layout>
                <c:manualLayout>
                  <c:x val="1.0224306800049592E-2"/>
                  <c:y val="2.4691700922119898E-2"/>
                </c:manualLayout>
              </c:layout>
              <c:showVal val="1"/>
            </c:dLbl>
            <c:dLbl>
              <c:idx val="1"/>
              <c:layout>
                <c:manualLayout>
                  <c:x val="9.2548090469818968E-3"/>
                  <c:y val="4.7030885457171514E-3"/>
                </c:manualLayout>
              </c:layout>
              <c:showVal val="1"/>
            </c:dLbl>
            <c:dLbl>
              <c:idx val="2"/>
              <c:layout>
                <c:manualLayout>
                  <c:x val="-1.5205446521267753E-3"/>
                  <c:y val="7.995407917638786E-2"/>
                </c:manualLayout>
              </c:layout>
              <c:showVal val="1"/>
            </c:dLbl>
            <c:dLbl>
              <c:idx val="3"/>
              <c:layout>
                <c:manualLayout>
                  <c:x val="-4.5612748008842024E-3"/>
                  <c:y val="6.8196126356330933E-2"/>
                </c:manualLayout>
              </c:layout>
              <c:showVal val="1"/>
            </c:dLbl>
            <c:dLbl>
              <c:idx val="4"/>
              <c:layout>
                <c:manualLayout>
                  <c:x val="-1.5204249336280675E-3"/>
                  <c:y val="7.0547716920342382E-2"/>
                </c:manualLayout>
              </c:layout>
              <c:showVal val="1"/>
            </c:dLbl>
            <c:spPr>
              <a:noFill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100</c:v>
                </c:pt>
                <c:pt idx="1">
                  <c:v>124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Регистрация расторжения брака</c:v>
                </c:pt>
              </c:strCache>
            </c:strRef>
          </c:tx>
          <c:spPr>
            <a:solidFill>
              <a:schemeClr val="accent1"/>
            </a:solidFill>
          </c:spPr>
          <c:dLbls>
            <c:dLbl>
              <c:idx val="0"/>
              <c:layout>
                <c:manualLayout>
                  <c:x val="1.1891995897396267E-2"/>
                  <c:y val="5.6829796689256773E-3"/>
                </c:manualLayout>
              </c:layout>
              <c:showVal val="1"/>
            </c:dLbl>
            <c:dLbl>
              <c:idx val="1"/>
              <c:layout>
                <c:manualLayout>
                  <c:x val="1.0883050031478006E-2"/>
                  <c:y val="3.2335296078213997E-3"/>
                </c:manualLayout>
              </c:layout>
              <c:showVal val="1"/>
            </c:dLbl>
            <c:dLbl>
              <c:idx val="2"/>
              <c:layout>
                <c:manualLayout>
                  <c:x val="3.3075826823839006E-3"/>
                  <c:y val="7.9562085694182133E-2"/>
                </c:manualLayout>
              </c:layout>
              <c:showVal val="1"/>
            </c:dLbl>
            <c:dLbl>
              <c:idx val="3"/>
              <c:layout>
                <c:manualLayout>
                  <c:x val="6.3751297748526319E-3"/>
                  <c:y val="6.5550679554123817E-2"/>
                </c:manualLayout>
              </c:layout>
              <c:showVal val="1"/>
            </c:dLbl>
            <c:dLbl>
              <c:idx val="4"/>
              <c:layout>
                <c:manualLayout>
                  <c:x val="1.0829735393385463E-2"/>
                  <c:y val="6.7804132874125123E-2"/>
                </c:manualLayout>
              </c:layout>
              <c:showVal val="1"/>
            </c:dLbl>
            <c:spPr>
              <a:noFill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122</c:v>
                </c:pt>
                <c:pt idx="1">
                  <c:v>115</c:v>
                </c:pt>
              </c:numCache>
            </c:numRef>
          </c:val>
        </c:ser>
        <c:overlap val="100"/>
        <c:axId val="134285184"/>
        <c:axId val="134286720"/>
      </c:barChart>
      <c:catAx>
        <c:axId val="134285184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100" b="1">
                <a:solidFill>
                  <a:srgbClr val="002060"/>
                </a:solidFill>
              </a:defRPr>
            </a:pPr>
            <a:endParaRPr lang="ru-RU"/>
          </a:p>
        </c:txPr>
        <c:crossAx val="134286720"/>
        <c:crosses val="autoZero"/>
        <c:auto val="1"/>
        <c:lblAlgn val="ctr"/>
        <c:lblOffset val="100"/>
      </c:catAx>
      <c:valAx>
        <c:axId val="134286720"/>
        <c:scaling>
          <c:orientation val="minMax"/>
        </c:scaling>
        <c:delete val="1"/>
        <c:axPos val="b"/>
        <c:numFmt formatCode="0%" sourceLinked="1"/>
        <c:tickLblPos val="none"/>
        <c:crossAx val="13428518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1584895125612824"/>
          <c:y val="0.6625086101544293"/>
          <c:w val="0.83234092223371325"/>
          <c:h val="0.23519720031107674"/>
        </c:manualLayout>
      </c:layout>
      <c:txPr>
        <a:bodyPr/>
        <a:lstStyle/>
        <a:p>
          <a:pPr>
            <a:defRPr sz="1200" b="1"/>
          </a:pPr>
          <a:endParaRPr lang="ru-RU"/>
        </a:p>
      </c:txPr>
    </c:legend>
    <c:plotVisOnly val="1"/>
  </c:chart>
  <c:spPr>
    <a:noFill/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9.726962457337883E-2"/>
          <c:y val="5.1020408163265286E-2"/>
          <c:w val="0.55460750853242324"/>
          <c:h val="0.78571428571428559"/>
        </c:manualLayout>
      </c:layout>
      <c:barChart>
        <c:barDir val="col"/>
        <c:grouping val="clustered"/>
        <c:ser>
          <c:idx val="1"/>
          <c:order val="0"/>
          <c:tx>
            <c:strRef>
              <c:f>Sheet1!$A$3</c:f>
              <c:strCache>
                <c:ptCount val="1"/>
                <c:pt idx="0">
                  <c:v>млн.руб.</c:v>
                </c:pt>
              </c:strCache>
            </c:strRef>
          </c:tx>
          <c:spPr>
            <a:solidFill>
              <a:srgbClr val="993366"/>
            </a:solidFill>
            <a:ln w="12708">
              <a:solidFill>
                <a:srgbClr val="000000"/>
              </a:solidFill>
              <a:prstDash val="solid"/>
            </a:ln>
          </c:spPr>
          <c:dLbls>
            <c:spPr>
              <a:noFill/>
              <a:ln w="25416">
                <a:noFill/>
              </a:ln>
            </c:spPr>
            <c:txPr>
              <a:bodyPr/>
              <a:lstStyle/>
              <a:p>
                <a:pPr>
                  <a:defRPr sz="900" b="1" i="0" u="none" strike="noStrike" baseline="0">
                    <a:solidFill>
                      <a:srgbClr val="C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</c:dLbls>
          <c:cat>
            <c:numRef>
              <c:f>Sheet1!$B$1:$C$1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Sheet1!$B$3:$C$3</c:f>
              <c:numCache>
                <c:formatCode>General</c:formatCode>
                <c:ptCount val="2"/>
                <c:pt idx="0">
                  <c:v>2214</c:v>
                </c:pt>
                <c:pt idx="1">
                  <c:v>2582</c:v>
                </c:pt>
              </c:numCache>
            </c:numRef>
          </c:val>
        </c:ser>
        <c:ser>
          <c:idx val="2"/>
          <c:order val="1"/>
          <c:tx>
            <c:strRef>
              <c:f>Sheet1!$A$4</c:f>
              <c:strCache>
                <c:ptCount val="1"/>
                <c:pt idx="0">
                  <c:v>темп роста оборота в сопоставимых ценах, %</c:v>
                </c:pt>
              </c:strCache>
            </c:strRef>
          </c:tx>
          <c:spPr>
            <a:solidFill>
              <a:srgbClr val="FFFFCC"/>
            </a:solidFill>
            <a:ln w="12708">
              <a:solidFill>
                <a:srgbClr val="000000"/>
              </a:solidFill>
              <a:prstDash val="solid"/>
            </a:ln>
          </c:spPr>
          <c:dLbls>
            <c:spPr>
              <a:noFill/>
              <a:ln w="25416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C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</c:dLbls>
          <c:cat>
            <c:numRef>
              <c:f>Sheet1!$B$1:$C$1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Sheet1!$B$4:$C$4</c:f>
              <c:numCache>
                <c:formatCode>General</c:formatCode>
                <c:ptCount val="2"/>
                <c:pt idx="0">
                  <c:v>99.8</c:v>
                </c:pt>
                <c:pt idx="1">
                  <c:v>105.7</c:v>
                </c:pt>
              </c:numCache>
            </c:numRef>
          </c:val>
        </c:ser>
        <c:axId val="139089792"/>
        <c:axId val="139091328"/>
      </c:barChart>
      <c:catAx>
        <c:axId val="139089792"/>
        <c:scaling>
          <c:orientation val="minMax"/>
        </c:scaling>
        <c:axPos val="b"/>
        <c:numFmt formatCode="General" sourceLinked="1"/>
        <c:tickLblPos val="nextTo"/>
        <c:spPr>
          <a:ln w="317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206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39091328"/>
        <c:crosses val="autoZero"/>
        <c:auto val="1"/>
        <c:lblAlgn val="ctr"/>
        <c:lblOffset val="100"/>
        <c:tickLblSkip val="1"/>
        <c:tickMarkSkip val="1"/>
      </c:catAx>
      <c:valAx>
        <c:axId val="139091328"/>
        <c:scaling>
          <c:orientation val="minMax"/>
        </c:scaling>
        <c:delete val="1"/>
        <c:axPos val="l"/>
        <c:numFmt formatCode="General" sourceLinked="1"/>
        <c:tickLblPos val="none"/>
        <c:crossAx val="13908979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8818237367565216"/>
          <c:y val="0.17108683326373689"/>
          <c:w val="0.2523277328160119"/>
          <c:h val="0.65473855395377711"/>
        </c:manualLayout>
      </c:layout>
      <c:spPr>
        <a:noFill/>
        <a:ln w="3177">
          <a:solidFill>
            <a:srgbClr val="000000"/>
          </a:solidFill>
          <a:prstDash val="solid"/>
        </a:ln>
      </c:spPr>
      <c:txPr>
        <a:bodyPr/>
        <a:lstStyle/>
        <a:p>
          <a:pPr>
            <a:defRPr sz="9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201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4614050712422771"/>
          <c:y val="1.3587379180091121E-3"/>
          <c:w val="0.53071672354948862"/>
          <c:h val="0.8333333333333337"/>
        </c:manualLayout>
      </c:layout>
      <c:barChart>
        <c:barDir val="bar"/>
        <c:grouping val="stacked"/>
        <c:ser>
          <c:idx val="1"/>
          <c:order val="0"/>
          <c:tx>
            <c:strRef>
              <c:f>Sheet1!$A$2</c:f>
              <c:strCache>
                <c:ptCount val="1"/>
                <c:pt idx="0">
                  <c:v>млн.руб.</c:v>
                </c:pt>
              </c:strCache>
            </c:strRef>
          </c:tx>
          <c:spPr>
            <a:solidFill>
              <a:srgbClr val="993366"/>
            </a:solidFill>
            <a:ln w="12708">
              <a:solidFill>
                <a:srgbClr val="000000"/>
              </a:solidFill>
              <a:prstDash val="solid"/>
            </a:ln>
          </c:spPr>
          <c:dLbls>
            <c:spPr>
              <a:noFill/>
              <a:ln w="25416">
                <a:noFill/>
              </a:ln>
            </c:spPr>
            <c:txPr>
              <a:bodyPr/>
              <a:lstStyle/>
              <a:p>
                <a:pPr>
                  <a:defRPr sz="1201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</c:dLbls>
          <c:cat>
            <c:numRef>
              <c:f>Sheet1!$B$1:$D$1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Sheet1!$B$2:$D$2</c:f>
              <c:numCache>
                <c:formatCode>General</c:formatCode>
                <c:ptCount val="3"/>
                <c:pt idx="0">
                  <c:v>101</c:v>
                </c:pt>
                <c:pt idx="1">
                  <c:v>118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темп роста оборота в сопоставимых ценах, %</c:v>
                </c:pt>
              </c:strCache>
            </c:strRef>
          </c:tx>
          <c:spPr>
            <a:solidFill>
              <a:srgbClr val="FFFFCC"/>
            </a:solidFill>
            <a:ln w="12708">
              <a:solidFill>
                <a:srgbClr val="000000"/>
              </a:solidFill>
              <a:prstDash val="solid"/>
            </a:ln>
          </c:spPr>
          <c:dLbls>
            <c:spPr>
              <a:noFill/>
              <a:ln w="25416">
                <a:noFill/>
              </a:ln>
            </c:spPr>
            <c:txPr>
              <a:bodyPr/>
              <a:lstStyle/>
              <a:p>
                <a:pPr>
                  <a:defRPr sz="1050" b="1" i="0" u="none" strike="noStrike" baseline="0">
                    <a:solidFill>
                      <a:srgbClr val="C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</c:dLbls>
          <c:cat>
            <c:numRef>
              <c:f>Sheet1!$B$1:$D$1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Sheet1!$B$3:$D$3</c:f>
              <c:numCache>
                <c:formatCode>General</c:formatCode>
                <c:ptCount val="3"/>
                <c:pt idx="0">
                  <c:v>99.6</c:v>
                </c:pt>
                <c:pt idx="1">
                  <c:v>111.5</c:v>
                </c:pt>
              </c:numCache>
            </c:numRef>
          </c:val>
        </c:ser>
        <c:overlap val="100"/>
        <c:axId val="139215232"/>
        <c:axId val="139216768"/>
      </c:barChart>
      <c:catAx>
        <c:axId val="139215232"/>
        <c:scaling>
          <c:orientation val="minMax"/>
        </c:scaling>
        <c:axPos val="l"/>
        <c:numFmt formatCode="General" sourceLinked="1"/>
        <c:tickLblPos val="nextTo"/>
        <c:spPr>
          <a:ln w="317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206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39216768"/>
        <c:crosses val="autoZero"/>
        <c:auto val="1"/>
        <c:lblAlgn val="ctr"/>
        <c:lblOffset val="100"/>
        <c:tickLblSkip val="1"/>
        <c:tickMarkSkip val="1"/>
      </c:catAx>
      <c:valAx>
        <c:axId val="139216768"/>
        <c:scaling>
          <c:orientation val="minMax"/>
        </c:scaling>
        <c:delete val="1"/>
        <c:axPos val="b"/>
        <c:numFmt formatCode="General" sourceLinked="1"/>
        <c:tickLblPos val="none"/>
        <c:crossAx val="13921523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8041350022502756"/>
          <c:y val="0.18556542383883004"/>
          <c:w val="0.25540264401499341"/>
          <c:h val="0.6314101851809133"/>
        </c:manualLayout>
      </c:layout>
      <c:spPr>
        <a:noFill/>
        <a:ln w="3177">
          <a:solidFill>
            <a:srgbClr val="000000"/>
          </a:solidFill>
          <a:prstDash val="solid"/>
        </a:ln>
      </c:spPr>
      <c:txPr>
        <a:bodyPr/>
        <a:lstStyle/>
        <a:p>
          <a:pPr>
            <a:defRPr sz="9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201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8.3617747440273046E-2"/>
          <c:y val="5.1020408163265286E-2"/>
          <c:w val="0.56825938566552903"/>
          <c:h val="0.78571428571428559"/>
        </c:manualLayout>
      </c:layout>
      <c:barChart>
        <c:barDir val="col"/>
        <c:grouping val="clustered"/>
        <c:ser>
          <c:idx val="1"/>
          <c:order val="0"/>
          <c:tx>
            <c:strRef>
              <c:f>Sheet1!$A$3</c:f>
              <c:strCache>
                <c:ptCount val="1"/>
                <c:pt idx="0">
                  <c:v>млн.руб.</c:v>
                </c:pt>
              </c:strCache>
            </c:strRef>
          </c:tx>
          <c:spPr>
            <a:solidFill>
              <a:srgbClr val="993366"/>
            </a:solidFill>
            <a:ln w="12699">
              <a:solidFill>
                <a:srgbClr val="000000"/>
              </a:solidFill>
              <a:prstDash val="solid"/>
            </a:ln>
          </c:spPr>
          <c:dLbls>
            <c:spPr>
              <a:noFill/>
              <a:ln w="25397">
                <a:noFill/>
              </a:ln>
            </c:spPr>
            <c:txPr>
              <a:bodyPr/>
              <a:lstStyle/>
              <a:p>
                <a:pPr>
                  <a:defRPr sz="900" b="1" i="0" u="none" strike="noStrike" baseline="0">
                    <a:solidFill>
                      <a:srgbClr val="C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</c:dLbls>
          <c:cat>
            <c:numRef>
              <c:f>Sheet1!$B$1:$C$1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Sheet1!$B$3:$C$3</c:f>
              <c:numCache>
                <c:formatCode>General</c:formatCode>
                <c:ptCount val="2"/>
                <c:pt idx="0">
                  <c:v>47.8</c:v>
                </c:pt>
                <c:pt idx="1">
                  <c:v>53.2</c:v>
                </c:pt>
              </c:numCache>
            </c:numRef>
          </c:val>
        </c:ser>
        <c:ser>
          <c:idx val="2"/>
          <c:order val="1"/>
          <c:tx>
            <c:strRef>
              <c:f>Sheet1!$A$4</c:f>
              <c:strCache>
                <c:ptCount val="1"/>
                <c:pt idx="0">
                  <c:v>темп роста оборота в сопоставимых ценах, %</c:v>
                </c:pt>
              </c:strCache>
            </c:strRef>
          </c:tx>
          <c:spPr>
            <a:solidFill>
              <a:srgbClr val="FFFFCC"/>
            </a:solidFill>
            <a:ln w="12699">
              <a:solidFill>
                <a:srgbClr val="000000"/>
              </a:solidFill>
              <a:prstDash val="solid"/>
            </a:ln>
          </c:spPr>
          <c:dLbls>
            <c:spPr>
              <a:noFill/>
              <a:ln w="25397">
                <a:noFill/>
              </a:ln>
            </c:spPr>
            <c:txPr>
              <a:bodyPr/>
              <a:lstStyle/>
              <a:p>
                <a:pPr>
                  <a:defRPr sz="900" b="1" i="0" u="none" strike="noStrike" baseline="0">
                    <a:solidFill>
                      <a:srgbClr val="C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</c:dLbls>
          <c:cat>
            <c:numRef>
              <c:f>Sheet1!$B$1:$C$1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Sheet1!$B$4:$C$4</c:f>
              <c:numCache>
                <c:formatCode>General</c:formatCode>
                <c:ptCount val="2"/>
                <c:pt idx="0">
                  <c:v>99.5</c:v>
                </c:pt>
                <c:pt idx="1">
                  <c:v>104.4</c:v>
                </c:pt>
              </c:numCache>
            </c:numRef>
          </c:val>
        </c:ser>
        <c:axId val="139143808"/>
        <c:axId val="139186560"/>
      </c:barChart>
      <c:catAx>
        <c:axId val="13914380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39186560"/>
        <c:crosses val="autoZero"/>
        <c:auto val="1"/>
        <c:lblAlgn val="ctr"/>
        <c:lblOffset val="100"/>
        <c:tickLblSkip val="1"/>
        <c:tickMarkSkip val="1"/>
      </c:catAx>
      <c:valAx>
        <c:axId val="139186560"/>
        <c:scaling>
          <c:orientation val="minMax"/>
        </c:scaling>
        <c:delete val="1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one"/>
        <c:crossAx val="139143808"/>
        <c:crosses val="autoZero"/>
        <c:crossBetween val="between"/>
      </c:valAx>
      <c:spPr>
        <a:solidFill>
          <a:srgbClr val="C0C0C0"/>
        </a:solidFill>
        <a:ln w="12699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689419795221857"/>
          <c:y val="0.32312925170068058"/>
          <c:w val="0.32423208191126313"/>
          <c:h val="0.59925030625705911"/>
        </c:manualLayout>
      </c:layout>
      <c:spPr>
        <a:noFill/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8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sz="1200" dirty="0">
                <a:solidFill>
                  <a:srgbClr val="002060"/>
                </a:solidFill>
              </a:rPr>
              <a:t>Структура  доходов  консолидированного  бюджета </a:t>
            </a:r>
            <a:endParaRPr lang="ru-RU" sz="1200" dirty="0" smtClean="0">
              <a:solidFill>
                <a:srgbClr val="002060"/>
              </a:solidFill>
            </a:endParaRPr>
          </a:p>
          <a:p>
            <a:pPr>
              <a:defRPr sz="1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sz="1200" dirty="0" smtClean="0">
                <a:solidFill>
                  <a:srgbClr val="002060"/>
                </a:solidFill>
              </a:rPr>
              <a:t>в </a:t>
            </a:r>
            <a:r>
              <a:rPr lang="ru-RU" sz="1200" dirty="0">
                <a:solidFill>
                  <a:srgbClr val="002060"/>
                </a:solidFill>
              </a:rPr>
              <a:t>2021 </a:t>
            </a:r>
            <a:r>
              <a:rPr lang="ru-RU" sz="1200" dirty="0" smtClean="0">
                <a:solidFill>
                  <a:srgbClr val="002060"/>
                </a:solidFill>
              </a:rPr>
              <a:t>году </a:t>
            </a:r>
            <a:r>
              <a:rPr lang="ru-RU" sz="1200" dirty="0">
                <a:solidFill>
                  <a:srgbClr val="002060"/>
                </a:solidFill>
              </a:rPr>
              <a:t>, </a:t>
            </a:r>
            <a:r>
              <a:rPr lang="ru-RU" sz="1200" dirty="0" smtClean="0">
                <a:solidFill>
                  <a:srgbClr val="002060"/>
                </a:solidFill>
              </a:rPr>
              <a:t>млн.руб.</a:t>
            </a:r>
            <a:endParaRPr lang="ru-RU" sz="1200" dirty="0">
              <a:solidFill>
                <a:srgbClr val="002060"/>
              </a:solidFill>
            </a:endParaRPr>
          </a:p>
        </c:rich>
      </c:tx>
      <c:layout>
        <c:manualLayout>
          <c:xMode val="edge"/>
          <c:yMode val="edge"/>
          <c:x val="4.9739797888243766E-2"/>
          <c:y val="8.9788003353163059E-2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'структура доходов'!$A$16</c:f>
              <c:strCache>
                <c:ptCount val="1"/>
                <c:pt idx="0">
                  <c:v>Структура  доходов  консолидированного  бюджета на 2021 год , млн.рублей</c:v>
                </c:pt>
              </c:strCache>
            </c:strRef>
          </c:tx>
          <c:dPt>
            <c:idx val="1"/>
            <c:spPr>
              <a:solidFill>
                <a:schemeClr val="accent3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6.9812844869088869E-2"/>
                  <c:y val="0.1310171885663504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002060"/>
                        </a:solidFill>
                      </a:rPr>
                      <a:t>385,4</a:t>
                    </a:r>
                  </a:p>
                </c:rich>
              </c:tx>
              <c:dLblPos val="bestFit"/>
              <c:showVal val="1"/>
            </c:dLbl>
            <c:dLbl>
              <c:idx val="1"/>
              <c:layout>
                <c:manualLayout>
                  <c:x val="0.10104490704736505"/>
                  <c:y val="-0.11589982065484783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rgbClr val="002060"/>
                      </a:solidFill>
                    </a:defRPr>
                  </a:pPr>
                  <a:endParaRPr lang="ru-RU"/>
                </a:p>
              </c:txPr>
              <c:dLblPos val="bestFit"/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dLblPos val="outEnd"/>
            <c:showVal val="1"/>
            <c:showLeaderLines val="1"/>
          </c:dLbls>
          <c:cat>
            <c:strRef>
              <c:f>'структура доходов'!$B$3:$C$3</c:f>
              <c:strCache>
                <c:ptCount val="2"/>
                <c:pt idx="0">
                  <c:v>Налоговые и неналоговые 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'структура доходов'!$B$16:$C$16</c:f>
              <c:numCache>
                <c:formatCode>General</c:formatCode>
                <c:ptCount val="2"/>
                <c:pt idx="0">
                  <c:v>385.4</c:v>
                </c:pt>
                <c:pt idx="1">
                  <c:v>1054.5999999999999</c:v>
                </c:pt>
              </c:numCache>
            </c:numRef>
          </c:val>
        </c:ser>
        <c:ser>
          <c:idx val="1"/>
          <c:order val="1"/>
          <c:tx>
            <c:v>Структура доходов консолидированного бюджета на 2021 год, млн.рублей</c:v>
          </c:tx>
          <c:cat>
            <c:strRef>
              <c:f>'структура доходов'!$B$3:$C$3</c:f>
              <c:strCache>
                <c:ptCount val="2"/>
                <c:pt idx="0">
                  <c:v>Налоговые и неналоговые 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Lit>
              <c:formatCode>General</c:formatCode>
              <c:ptCount val="1"/>
              <c:pt idx="0">
                <c:v>1</c:v>
              </c:pt>
            </c:numLit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53275007397418073"/>
          <c:y val="0.34303953601115028"/>
          <c:w val="0.33979819074008288"/>
          <c:h val="0.36987001444284073"/>
        </c:manualLayout>
      </c:layout>
      <c:txPr>
        <a:bodyPr/>
        <a:lstStyle/>
        <a:p>
          <a:pPr rtl="0"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200">
                <a:solidFill>
                  <a:srgbClr val="002060"/>
                </a:solidFill>
              </a:defRPr>
            </a:pPr>
            <a:r>
              <a:rPr lang="ru-RU" sz="1200">
                <a:solidFill>
                  <a:srgbClr val="002060"/>
                </a:solidFill>
              </a:rPr>
              <a:t>Динамика поступления доходов консолидированного  бюджета , млн.рублей</a:t>
            </a:r>
          </a:p>
        </c:rich>
      </c:tx>
      <c:layout>
        <c:manualLayout>
          <c:xMode val="edge"/>
          <c:yMode val="edge"/>
          <c:x val="0.13670935236378334"/>
          <c:y val="0"/>
        </c:manualLayout>
      </c:layout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'консол бюдж'!$A$16</c:f>
              <c:strCache>
                <c:ptCount val="1"/>
                <c:pt idx="0">
                  <c:v>Доходы консолидированного  бюджета , млн.руб.</c:v>
                </c:pt>
              </c:strCache>
            </c:strRef>
          </c:tx>
          <c:spPr>
            <a:solidFill>
              <a:schemeClr val="accent1"/>
            </a:solidFill>
          </c:spPr>
          <c:dLbls>
            <c:dLbl>
              <c:idx val="3"/>
              <c:layout>
                <c:manualLayout>
                  <c:x val="-1.1380394568031261E-2"/>
                  <c:y val="-2.9023974188053258E-2"/>
                </c:manualLayout>
              </c:layout>
              <c:showVal val="1"/>
            </c:dLbl>
            <c:dLbl>
              <c:idx val="4"/>
              <c:layout>
                <c:manualLayout>
                  <c:x val="2.3904724617685343E-2"/>
                  <c:y val="-4.0452559022513379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'консол бюдж'!$B$3:$F$15</c:f>
              <c:strCache>
                <c:ptCount val="5"/>
                <c:pt idx="0">
                  <c:v>  2017 год</c:v>
                </c:pt>
                <c:pt idx="1">
                  <c:v> 2018 год</c:v>
                </c:pt>
                <c:pt idx="2">
                  <c:v> 2019 год</c:v>
                </c:pt>
                <c:pt idx="3">
                  <c:v> 2020 год</c:v>
                </c:pt>
                <c:pt idx="4">
                  <c:v> 2021 год</c:v>
                </c:pt>
              </c:strCache>
            </c:strRef>
          </c:cat>
          <c:val>
            <c:numRef>
              <c:f>'консол бюдж'!$B$16:$F$16</c:f>
              <c:numCache>
                <c:formatCode>General</c:formatCode>
                <c:ptCount val="5"/>
                <c:pt idx="0">
                  <c:v>777.5</c:v>
                </c:pt>
                <c:pt idx="1">
                  <c:v>976.9</c:v>
                </c:pt>
                <c:pt idx="2" formatCode="#,##0.00">
                  <c:v>1069.2</c:v>
                </c:pt>
                <c:pt idx="3" formatCode="#,##0">
                  <c:v>1096</c:v>
                </c:pt>
                <c:pt idx="4" formatCode="#,##0">
                  <c:v>1440</c:v>
                </c:pt>
              </c:numCache>
            </c:numRef>
          </c:val>
        </c:ser>
        <c:shape val="cylinder"/>
        <c:axId val="68772608"/>
        <c:axId val="68774144"/>
        <c:axId val="0"/>
      </c:bar3DChart>
      <c:catAx>
        <c:axId val="68772608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 b="1">
                <a:solidFill>
                  <a:srgbClr val="002060"/>
                </a:solidFill>
              </a:defRPr>
            </a:pPr>
            <a:endParaRPr lang="ru-RU"/>
          </a:p>
        </c:txPr>
        <c:crossAx val="68774144"/>
        <c:crosses val="autoZero"/>
        <c:auto val="1"/>
        <c:lblAlgn val="ctr"/>
        <c:lblOffset val="100"/>
      </c:catAx>
      <c:valAx>
        <c:axId val="68774144"/>
        <c:scaling>
          <c:orientation val="minMax"/>
        </c:scaling>
        <c:delete val="1"/>
        <c:axPos val="l"/>
        <c:numFmt formatCode="General" sourceLinked="1"/>
        <c:tickLblPos val="none"/>
        <c:crossAx val="68772608"/>
        <c:crosses val="autoZero"/>
        <c:crossBetween val="between"/>
      </c:valAx>
    </c:plotArea>
    <c:plotVisOnly val="1"/>
    <c:dispBlanksAs val="gap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200">
                <a:solidFill>
                  <a:srgbClr val="002060"/>
                </a:solidFill>
              </a:defRPr>
            </a:pPr>
            <a:r>
              <a:rPr lang="ru-RU" sz="1200" dirty="0">
                <a:solidFill>
                  <a:srgbClr val="002060"/>
                </a:solidFill>
              </a:rPr>
              <a:t>Динамика </a:t>
            </a:r>
            <a:r>
              <a:rPr lang="ru-RU" sz="1200" dirty="0" smtClean="0">
                <a:solidFill>
                  <a:srgbClr val="002060"/>
                </a:solidFill>
              </a:rPr>
              <a:t>поступления собственных  </a:t>
            </a:r>
            <a:r>
              <a:rPr lang="ru-RU" sz="1200" dirty="0">
                <a:solidFill>
                  <a:srgbClr val="002060"/>
                </a:solidFill>
              </a:rPr>
              <a:t>налоговых и неналоговых доходов консолидированного бюджета</a:t>
            </a: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Динамика поступления налоговых и неналоговых доходов консолидированного бюджета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dLbls>
            <c:dLbl>
              <c:idx val="0"/>
              <c:layout>
                <c:manualLayout>
                  <c:x val="0"/>
                  <c:y val="-2.9394882050142578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3.6743602562678307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2017 год</c:v>
                </c:pt>
                <c:pt idx="1">
                  <c:v>2021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270.60000000000002</c:v>
                </c:pt>
                <c:pt idx="1">
                  <c:v>385.4</c:v>
                </c:pt>
              </c:numCache>
            </c:numRef>
          </c:val>
        </c:ser>
        <c:shape val="cylinder"/>
        <c:axId val="71929216"/>
        <c:axId val="71935104"/>
        <c:axId val="0"/>
      </c:bar3DChart>
      <c:catAx>
        <c:axId val="7192921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100" b="1">
                <a:solidFill>
                  <a:srgbClr val="002060"/>
                </a:solidFill>
              </a:defRPr>
            </a:pPr>
            <a:endParaRPr lang="ru-RU"/>
          </a:p>
        </c:txPr>
        <c:crossAx val="71935104"/>
        <c:crosses val="autoZero"/>
        <c:auto val="1"/>
        <c:lblAlgn val="ctr"/>
        <c:lblOffset val="100"/>
      </c:catAx>
      <c:valAx>
        <c:axId val="71935104"/>
        <c:scaling>
          <c:orientation val="minMax"/>
        </c:scaling>
        <c:delete val="1"/>
        <c:axPos val="l"/>
        <c:numFmt formatCode="General" sourceLinked="1"/>
        <c:tickLblPos val="none"/>
        <c:crossAx val="7192921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 algn="ctr">
              <a:defRPr sz="1400">
                <a:solidFill>
                  <a:srgbClr val="002060"/>
                </a:solidFill>
              </a:defRPr>
            </a:pPr>
            <a:r>
              <a:rPr lang="ru-RU" sz="1400" dirty="0">
                <a:solidFill>
                  <a:srgbClr val="002060"/>
                </a:solidFill>
              </a:rPr>
              <a:t>Динамика отработки недоимки </a:t>
            </a:r>
            <a:r>
              <a:rPr lang="ru-RU" sz="1400" dirty="0" smtClean="0">
                <a:solidFill>
                  <a:srgbClr val="002060"/>
                </a:solidFill>
              </a:rPr>
              <a:t>имущественных налогов </a:t>
            </a:r>
            <a:r>
              <a:rPr lang="ru-RU" sz="1400" dirty="0">
                <a:solidFill>
                  <a:srgbClr val="002060"/>
                </a:solidFill>
              </a:rPr>
              <a:t>в консолидированный бюджет, млн. руб. </a:t>
            </a: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Динамика отработки недоимки имущественного налога в консолидированный бюджет, млн. руб. 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dLbls>
            <c:dLbl>
              <c:idx val="0"/>
              <c:layout>
                <c:manualLayout>
                  <c:x val="-8.3333333333333367E-3"/>
                  <c:y val="-2.812499999999998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20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 694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4.1666666666666683E-3"/>
                  <c:y val="-4.062499999999998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15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555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2.0833333333333389E-3"/>
                  <c:y val="-2.1875000000000061E-2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-2.1875000000000061E-2"/>
                </c:manualLayout>
              </c:layout>
              <c:showVal val="1"/>
            </c:dLbl>
            <c:dLbl>
              <c:idx val="4"/>
              <c:layout>
                <c:manualLayout>
                  <c:x val="0"/>
                  <c:y val="-1.5625000000000062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на 01.01.2018</c:v>
                </c:pt>
                <c:pt idx="1">
                  <c:v>на 01.01.2022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 formatCode="#,##0.00">
                  <c:v>20694.099999999955</c:v>
                </c:pt>
                <c:pt idx="1">
                  <c:v>15555.4</c:v>
                </c:pt>
              </c:numCache>
            </c:numRef>
          </c:val>
        </c:ser>
        <c:shape val="cylinder"/>
        <c:axId val="140910976"/>
        <c:axId val="140912512"/>
        <c:axId val="0"/>
      </c:bar3DChart>
      <c:catAx>
        <c:axId val="140910976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 b="1">
                <a:solidFill>
                  <a:srgbClr val="002060"/>
                </a:solidFill>
              </a:defRPr>
            </a:pPr>
            <a:endParaRPr lang="ru-RU"/>
          </a:p>
        </c:txPr>
        <c:crossAx val="140912512"/>
        <c:crosses val="autoZero"/>
        <c:auto val="1"/>
        <c:lblAlgn val="ctr"/>
        <c:lblOffset val="100"/>
      </c:catAx>
      <c:valAx>
        <c:axId val="140912512"/>
        <c:scaling>
          <c:orientation val="minMax"/>
        </c:scaling>
        <c:delete val="1"/>
        <c:axPos val="l"/>
        <c:numFmt formatCode="#,##0.00" sourceLinked="1"/>
        <c:tickLblPos val="none"/>
        <c:crossAx val="14091097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00">
                <a:solidFill>
                  <a:srgbClr val="002060"/>
                </a:solidFill>
              </a:defRPr>
            </a:pPr>
            <a:r>
              <a:rPr lang="ru-RU" sz="1400" dirty="0">
                <a:solidFill>
                  <a:srgbClr val="002060"/>
                </a:solidFill>
              </a:rPr>
              <a:t>Динамика снижения недоимки в консолидированный бюджет </a:t>
            </a:r>
            <a:r>
              <a:rPr lang="ru-RU" sz="1400" dirty="0" smtClean="0">
                <a:solidFill>
                  <a:srgbClr val="002060"/>
                </a:solidFill>
              </a:rPr>
              <a:t>района,</a:t>
            </a:r>
          </a:p>
          <a:p>
            <a:pPr>
              <a:defRPr sz="1400">
                <a:solidFill>
                  <a:srgbClr val="002060"/>
                </a:solidFill>
              </a:defRPr>
            </a:pPr>
            <a:r>
              <a:rPr lang="ru-RU" sz="1400" dirty="0" smtClean="0">
                <a:solidFill>
                  <a:srgbClr val="002060"/>
                </a:solidFill>
              </a:rPr>
              <a:t> млн. руб.</a:t>
            </a:r>
            <a:endParaRPr lang="ru-RU" sz="1400" dirty="0">
              <a:solidFill>
                <a:srgbClr val="002060"/>
              </a:solidFill>
            </a:endParaRP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Динамика снижения недоимки в консолидированный бюджет района</c:v>
                </c:pt>
              </c:strCache>
            </c:strRef>
          </c:tx>
          <c:dLbls>
            <c:dLbl>
              <c:idx val="0"/>
              <c:layout>
                <c:manualLayout>
                  <c:x val="2.0833333333333389E-3"/>
                  <c:y val="-3.750000000000000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24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585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0"/>
                  <c:y val="-4.062499999999998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18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778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на 01.01.2018</c:v>
                </c:pt>
                <c:pt idx="1">
                  <c:v>на 01.01.2022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24585.599999999955</c:v>
                </c:pt>
                <c:pt idx="1">
                  <c:v>18778.099999999955</c:v>
                </c:pt>
              </c:numCache>
            </c:numRef>
          </c:val>
        </c:ser>
        <c:shape val="cylinder"/>
        <c:axId val="140961664"/>
        <c:axId val="140963200"/>
        <c:axId val="0"/>
      </c:bar3DChart>
      <c:catAx>
        <c:axId val="140961664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>
                <a:solidFill>
                  <a:srgbClr val="002060"/>
                </a:solidFill>
              </a:defRPr>
            </a:pPr>
            <a:endParaRPr lang="ru-RU"/>
          </a:p>
        </c:txPr>
        <c:crossAx val="140963200"/>
        <c:crosses val="autoZero"/>
        <c:auto val="1"/>
        <c:lblAlgn val="ctr"/>
        <c:lblOffset val="100"/>
      </c:catAx>
      <c:valAx>
        <c:axId val="140963200"/>
        <c:scaling>
          <c:orientation val="minMax"/>
        </c:scaling>
        <c:delete val="1"/>
        <c:axPos val="l"/>
        <c:numFmt formatCode="General" sourceLinked="1"/>
        <c:tickLblPos val="none"/>
        <c:crossAx val="14096166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Динамика исполнения расходной части консолидированного бюджета, млн. руб.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dLbls>
            <c:dLbl>
              <c:idx val="0"/>
              <c:layout>
                <c:manualLayout>
                  <c:x val="1.8749999999999999E-2"/>
                  <c:y val="-1.2500000000000061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1.8749999999999999E-2"/>
                </c:manualLayout>
              </c:layout>
              <c:showVal val="1"/>
            </c:dLbl>
            <c:dLbl>
              <c:idx val="2"/>
              <c:layout>
                <c:manualLayout>
                  <c:x val="2.0833333333333389E-3"/>
                  <c:y val="-2.5000000000000001E-2"/>
                </c:manualLayout>
              </c:layout>
              <c:showVal val="1"/>
            </c:dLbl>
            <c:dLbl>
              <c:idx val="3"/>
              <c:layout>
                <c:manualLayout>
                  <c:x val="6.2500000000000108E-3"/>
                  <c:y val="-3.7500000000000006E-2"/>
                </c:manualLayout>
              </c:layout>
              <c:showVal val="1"/>
            </c:dLbl>
            <c:dLbl>
              <c:idx val="4"/>
              <c:layout>
                <c:manualLayout>
                  <c:x val="0"/>
                  <c:y val="-2.8124999999999987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772.5</c:v>
                </c:pt>
                <c:pt idx="1">
                  <c:v>943.9</c:v>
                </c:pt>
                <c:pt idx="2">
                  <c:v>1079.5999999999999</c:v>
                </c:pt>
                <c:pt idx="3">
                  <c:v>1089.8</c:v>
                </c:pt>
                <c:pt idx="4">
                  <c:v>1412.7</c:v>
                </c:pt>
              </c:numCache>
            </c:numRef>
          </c:val>
        </c:ser>
        <c:shape val="cylinder"/>
        <c:axId val="71944448"/>
        <c:axId val="68808704"/>
        <c:axId val="0"/>
      </c:bar3DChart>
      <c:catAx>
        <c:axId val="7194444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>
                <a:solidFill>
                  <a:srgbClr val="002060"/>
                </a:solidFill>
              </a:defRPr>
            </a:pPr>
            <a:endParaRPr lang="ru-RU"/>
          </a:p>
        </c:txPr>
        <c:crossAx val="68808704"/>
        <c:crosses val="autoZero"/>
        <c:auto val="1"/>
        <c:lblAlgn val="ctr"/>
        <c:lblOffset val="100"/>
      </c:catAx>
      <c:valAx>
        <c:axId val="68808704"/>
        <c:scaling>
          <c:orientation val="minMax"/>
        </c:scaling>
        <c:delete val="1"/>
        <c:axPos val="l"/>
        <c:numFmt formatCode="General" sourceLinked="1"/>
        <c:tickLblPos val="none"/>
        <c:crossAx val="7194444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00">
                <a:solidFill>
                  <a:srgbClr val="002060"/>
                </a:solidFill>
              </a:defRPr>
            </a:pPr>
            <a:r>
              <a:rPr lang="ru-RU" sz="1400" dirty="0">
                <a:solidFill>
                  <a:srgbClr val="002060"/>
                </a:solidFill>
              </a:rPr>
              <a:t>Структура социальной сферы </a:t>
            </a:r>
            <a:endParaRPr lang="ru-RU" sz="1400" dirty="0" smtClean="0">
              <a:solidFill>
                <a:srgbClr val="002060"/>
              </a:solidFill>
            </a:endParaRPr>
          </a:p>
          <a:p>
            <a:pPr>
              <a:defRPr sz="1400">
                <a:solidFill>
                  <a:srgbClr val="002060"/>
                </a:solidFill>
              </a:defRPr>
            </a:pPr>
            <a:r>
              <a:rPr lang="ru-RU" sz="1400" dirty="0" smtClean="0">
                <a:solidFill>
                  <a:srgbClr val="002060"/>
                </a:solidFill>
              </a:rPr>
              <a:t>консолидированного </a:t>
            </a:r>
            <a:r>
              <a:rPr lang="ru-RU" sz="1400" dirty="0">
                <a:solidFill>
                  <a:srgbClr val="002060"/>
                </a:solidFill>
              </a:rPr>
              <a:t>бюджета </a:t>
            </a:r>
            <a:endParaRPr lang="ru-RU" sz="1400" dirty="0" smtClean="0">
              <a:solidFill>
                <a:srgbClr val="002060"/>
              </a:solidFill>
            </a:endParaRPr>
          </a:p>
          <a:p>
            <a:pPr>
              <a:defRPr sz="1400">
                <a:solidFill>
                  <a:srgbClr val="002060"/>
                </a:solidFill>
              </a:defRPr>
            </a:pPr>
            <a:r>
              <a:rPr lang="ru-RU" sz="1400" dirty="0" smtClean="0">
                <a:solidFill>
                  <a:srgbClr val="002060"/>
                </a:solidFill>
              </a:rPr>
              <a:t>в </a:t>
            </a:r>
            <a:r>
              <a:rPr lang="ru-RU" sz="1400" dirty="0">
                <a:solidFill>
                  <a:srgbClr val="002060"/>
                </a:solidFill>
              </a:rPr>
              <a:t>2021 году</a:t>
            </a:r>
          </a:p>
        </c:rich>
      </c:tx>
      <c:layout>
        <c:manualLayout>
          <c:xMode val="edge"/>
          <c:yMode val="edge"/>
          <c:x val="0.29077104576456281"/>
          <c:y val="5.8789764100285163E-2"/>
        </c:manualLayout>
      </c:layout>
    </c:title>
    <c:plotArea>
      <c:layout>
        <c:manualLayout>
          <c:layoutTarget val="inner"/>
          <c:xMode val="edge"/>
          <c:yMode val="edge"/>
          <c:x val="9.6917468536471929E-2"/>
          <c:y val="0.31527245917823482"/>
          <c:w val="0.81190130768313706"/>
          <c:h val="0.6319772486601363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социальной сферы консолидированного бюджета в 2021 году</c:v>
                </c:pt>
              </c:strCache>
            </c:strRef>
          </c:tx>
          <c:explosion val="48"/>
          <c:dPt>
            <c:idx val="0"/>
            <c:explosion val="0"/>
          </c:dPt>
          <c:dLbls>
            <c:dLbl>
              <c:idx val="1"/>
              <c:layout>
                <c:manualLayout>
                  <c:x val="4.8503248961497495E-3"/>
                  <c:y val="7.2027253382102923E-3"/>
                </c:manualLayout>
              </c:layout>
              <c:showCatName val="1"/>
            </c:dLbl>
            <c:dLbl>
              <c:idx val="2"/>
              <c:layout>
                <c:manualLayout>
                  <c:x val="2.6226421996471933E-2"/>
                  <c:y val="1.3726751158703199E-2"/>
                </c:manualLayout>
              </c:layout>
              <c:showCatName val="1"/>
            </c:dLbl>
            <c:dLbl>
              <c:idx val="3"/>
              <c:layout>
                <c:manualLayout>
                  <c:x val="0.11719588417663683"/>
                  <c:y val="2.5747139206754806E-2"/>
                </c:manualLayout>
              </c:layout>
              <c:showCatName val="1"/>
            </c:dLbl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CatName val="1"/>
            <c:showLeaderLines val="1"/>
          </c:dLbls>
          <c:cat>
            <c:strRef>
              <c:f>Лист1!$A$2:$A$5</c:f>
              <c:strCache>
                <c:ptCount val="4"/>
                <c:pt idx="0">
                  <c:v>образование</c:v>
                </c:pt>
                <c:pt idx="1">
                  <c:v>культура</c:v>
                </c:pt>
                <c:pt idx="2">
                  <c:v>социальная политика</c:v>
                </c:pt>
                <c:pt idx="3">
                  <c:v>физкультура и спорт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702</c:v>
                </c:pt>
                <c:pt idx="1">
                  <c:v>83.8</c:v>
                </c:pt>
                <c:pt idx="2">
                  <c:v>45.6</c:v>
                </c:pt>
                <c:pt idx="3">
                  <c:v>1.4</c:v>
                </c:pt>
              </c:numCache>
            </c:numRef>
          </c:val>
        </c:ser>
        <c:dLbls>
          <c:showCatName val="1"/>
        </c:dLbls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уровень регистрируемой  безработицы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 2020 год</c:v>
                </c:pt>
                <c:pt idx="1">
                  <c:v>2021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1.8</c:v>
                </c:pt>
                <c:pt idx="1">
                  <c:v>1.2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показатель уровня безработицы по области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 2020 год</c:v>
                </c:pt>
                <c:pt idx="1">
                  <c:v>2021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2.7</c:v>
                </c:pt>
                <c:pt idx="1">
                  <c:v>1.7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Уровень напряженности на рынке труда</c:v>
                </c:pt>
              </c:strCache>
            </c:strRef>
          </c:tx>
          <c:spPr>
            <a:solidFill>
              <a:srgbClr val="C00000"/>
            </a:solidFill>
          </c:spPr>
          <c:dLbls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 2020 год</c:v>
                </c:pt>
                <c:pt idx="1">
                  <c:v>2021 год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1.2</c:v>
                </c:pt>
                <c:pt idx="1">
                  <c:v>0.8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средний показатель напряженности на рынке труда  по области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dLbls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 2020 год</c:v>
                </c:pt>
                <c:pt idx="1">
                  <c:v>2021 год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1.9000000000000001</c:v>
                </c:pt>
                <c:pt idx="1">
                  <c:v>1</c:v>
                </c:pt>
              </c:numCache>
            </c:numRef>
          </c:val>
        </c:ser>
        <c:axId val="134261760"/>
        <c:axId val="134271744"/>
      </c:barChart>
      <c:catAx>
        <c:axId val="134261760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 b="1">
                <a:solidFill>
                  <a:srgbClr val="002060"/>
                </a:solidFill>
              </a:defRPr>
            </a:pPr>
            <a:endParaRPr lang="ru-RU"/>
          </a:p>
        </c:txPr>
        <c:crossAx val="134271744"/>
        <c:crosses val="autoZero"/>
        <c:auto val="1"/>
        <c:lblAlgn val="ctr"/>
        <c:lblOffset val="100"/>
      </c:catAx>
      <c:valAx>
        <c:axId val="134271744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342617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362086753764536"/>
          <c:y val="2.9821653145191487E-2"/>
          <c:w val="0.34053213872233679"/>
          <c:h val="0.92486483607320935"/>
        </c:manualLayout>
      </c:layout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spPr>
    <a:ln>
      <a:noFill/>
    </a:ln>
  </c:sp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Лист1!$B$110</c:f>
              <c:strCache>
                <c:ptCount val="1"/>
                <c:pt idx="0">
                  <c:v> Межбюджетные трансферты - всего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Лист1!$C$109:$E$109</c:f>
              <c:strCache>
                <c:ptCount val="3"/>
                <c:pt idx="0">
                  <c:v>2019 год </c:v>
                </c:pt>
                <c:pt idx="1">
                  <c:v>2020 год </c:v>
                </c:pt>
                <c:pt idx="2">
                  <c:v>2021 год </c:v>
                </c:pt>
              </c:strCache>
            </c:strRef>
          </c:cat>
          <c:val>
            <c:numRef>
              <c:f>Лист1!$C$110:$E$110</c:f>
              <c:numCache>
                <c:formatCode>#,##0.0</c:formatCode>
                <c:ptCount val="3"/>
                <c:pt idx="0">
                  <c:v>205.4</c:v>
                </c:pt>
                <c:pt idx="1">
                  <c:v>231.4</c:v>
                </c:pt>
                <c:pt idx="2">
                  <c:v>413.2</c:v>
                </c:pt>
              </c:numCache>
            </c:numRef>
          </c:val>
        </c:ser>
        <c:ser>
          <c:idx val="1"/>
          <c:order val="1"/>
          <c:tx>
            <c:strRef>
              <c:f>Лист1!$B$111</c:f>
              <c:strCache>
                <c:ptCount val="1"/>
                <c:pt idx="0">
                  <c:v>Иные межбюджетные трансферты, направленные на капитальные вложения в объекты муниципальной собственности</c:v>
                </c:pt>
              </c:strCache>
            </c:strRef>
          </c:tx>
          <c:dLbls>
            <c:dLbl>
              <c:idx val="0"/>
              <c:layout>
                <c:manualLayout>
                  <c:x val="3.6070600999508672E-2"/>
                  <c:y val="-1.7601619903412843E-2"/>
                </c:manualLayout>
              </c:layout>
              <c:showVal val="1"/>
            </c:dLbl>
            <c:dLbl>
              <c:idx val="1"/>
              <c:layout>
                <c:manualLayout>
                  <c:x val="3.8647072499473689E-2"/>
                  <c:y val="-1.3201214927559626E-2"/>
                </c:manualLayout>
              </c:layout>
              <c:showVal val="1"/>
            </c:dLbl>
            <c:dLbl>
              <c:idx val="2"/>
              <c:layout>
                <c:manualLayout>
                  <c:x val="2.8341186499613973E-2"/>
                  <c:y val="4.4004049758532178E-3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Лист1!$C$109:$E$109</c:f>
              <c:strCache>
                <c:ptCount val="3"/>
                <c:pt idx="0">
                  <c:v>2019 год </c:v>
                </c:pt>
                <c:pt idx="1">
                  <c:v>2020 год </c:v>
                </c:pt>
                <c:pt idx="2">
                  <c:v>2021 год </c:v>
                </c:pt>
              </c:strCache>
            </c:strRef>
          </c:cat>
          <c:val>
            <c:numRef>
              <c:f>Лист1!$C$111:$E$111</c:f>
              <c:numCache>
                <c:formatCode>0.0</c:formatCode>
                <c:ptCount val="3"/>
                <c:pt idx="0">
                  <c:v>7.7</c:v>
                </c:pt>
                <c:pt idx="1">
                  <c:v>55.6</c:v>
                </c:pt>
                <c:pt idx="2">
                  <c:v>190.5</c:v>
                </c:pt>
              </c:numCache>
            </c:numRef>
          </c:val>
        </c:ser>
        <c:shape val="cylinder"/>
        <c:axId val="71993984"/>
        <c:axId val="72012160"/>
        <c:axId val="0"/>
      </c:bar3DChart>
      <c:catAx>
        <c:axId val="71993984"/>
        <c:scaling>
          <c:orientation val="minMax"/>
        </c:scaling>
        <c:axPos val="b"/>
        <c:tickLblPos val="nextTo"/>
        <c:txPr>
          <a:bodyPr/>
          <a:lstStyle/>
          <a:p>
            <a:pPr>
              <a:defRPr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2012160"/>
        <c:crosses val="autoZero"/>
        <c:auto val="1"/>
        <c:lblAlgn val="ctr"/>
        <c:lblOffset val="100"/>
      </c:catAx>
      <c:valAx>
        <c:axId val="72012160"/>
        <c:scaling>
          <c:orientation val="minMax"/>
        </c:scaling>
        <c:delete val="1"/>
        <c:axPos val="l"/>
        <c:numFmt formatCode="#,##0.0" sourceLinked="1"/>
        <c:tickLblPos val="none"/>
        <c:crossAx val="719939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002631246878451"/>
          <c:y val="8.8573222392309761E-2"/>
          <c:w val="0.34997368753121688"/>
          <c:h val="0.72164424077075695"/>
        </c:manualLayout>
      </c:layout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1"/>
            <c:explosion val="28"/>
            <c:spPr>
              <a:solidFill>
                <a:schemeClr val="accent3"/>
              </a:solidFill>
            </c:spPr>
          </c:dPt>
          <c:dLbls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Доход от продажи земельных участков</c:v>
                </c:pt>
                <c:pt idx="1">
                  <c:v>Доход от аренды земельных участков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80293</c:v>
                </c:pt>
                <c:pt idx="1">
                  <c:v>25933.9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59797580361441471"/>
          <c:y val="0.34564562270858779"/>
          <c:w val="0.29914210921008788"/>
          <c:h val="0.30870875458282432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1"/>
            <c:explosion val="23"/>
            <c:spPr>
              <a:solidFill>
                <a:schemeClr val="accent3"/>
              </a:solidFill>
            </c:spPr>
          </c:dPt>
          <c:dLbls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Доход от аренды имущества</c:v>
                </c:pt>
                <c:pt idx="1">
                  <c:v>Доход от реализации имущества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1004</c:v>
                </c:pt>
                <c:pt idx="1">
                  <c:v>113.1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59290339755798149"/>
          <c:y val="0.36871936709874698"/>
          <c:w val="0.30292232342198738"/>
          <c:h val="0.28717093449565095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00"/>
            </a:pPr>
            <a:r>
              <a:rPr lang="ru-RU" sz="1400" dirty="0" smtClean="0"/>
              <a:t>Объём субсидий из областного бюджета и средств</a:t>
            </a:r>
            <a:r>
              <a:rPr lang="ru-RU" sz="1400" baseline="0" dirty="0" smtClean="0"/>
              <a:t> дорожного</a:t>
            </a:r>
            <a:r>
              <a:rPr lang="ru-RU" sz="1400" dirty="0" smtClean="0"/>
              <a:t> фонда поселений ,</a:t>
            </a:r>
            <a:r>
              <a:rPr lang="ru-RU" sz="1400" baseline="0" dirty="0" smtClean="0"/>
              <a:t> направленный на ремонт дорог местного значения</a:t>
            </a:r>
            <a:endParaRPr lang="ru-RU" sz="1400" dirty="0">
              <a:solidFill>
                <a:srgbClr val="C00000"/>
              </a:solidFill>
            </a:endParaRP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 руб.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  <c:pt idx="4">
                  <c:v>2021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92.2</c:v>
                </c:pt>
                <c:pt idx="1">
                  <c:v>96.5</c:v>
                </c:pt>
                <c:pt idx="2">
                  <c:v>82</c:v>
                </c:pt>
                <c:pt idx="3">
                  <c:v>90.3</c:v>
                </c:pt>
                <c:pt idx="4">
                  <c:v>82.5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км.</c:v>
                </c:pt>
              </c:strCache>
            </c:strRef>
          </c:tx>
          <c:dLbls>
            <c:dLbl>
              <c:idx val="0"/>
              <c:layout>
                <c:manualLayout>
                  <c:x val="2.8097731925513285E-2"/>
                  <c:y val="3.5273858460171219E-3"/>
                </c:manualLayout>
              </c:layout>
              <c:showVal val="1"/>
            </c:dLbl>
            <c:dLbl>
              <c:idx val="1"/>
              <c:layout>
                <c:manualLayout>
                  <c:x val="1.8731821283675544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2.4975761711567356E-2"/>
                  <c:y val="-3.5273858460171219E-3"/>
                </c:manualLayout>
              </c:layout>
              <c:showVal val="1"/>
            </c:dLbl>
            <c:dLbl>
              <c:idx val="3"/>
              <c:layout>
                <c:manualLayout>
                  <c:x val="3.121970213945922E-2"/>
                  <c:y val="0"/>
                </c:manualLayout>
              </c:layout>
              <c:showVal val="1"/>
            </c:dLbl>
            <c:dLbl>
              <c:idx val="4"/>
              <c:layout>
                <c:manualLayout>
                  <c:x val="3.7463642567351199E-2"/>
                  <c:y val="-1.0582157538051327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  <c:pt idx="4">
                  <c:v>2021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36.800000000000004</c:v>
                </c:pt>
                <c:pt idx="1">
                  <c:v>36.4</c:v>
                </c:pt>
                <c:pt idx="2">
                  <c:v>38.5</c:v>
                </c:pt>
                <c:pt idx="3">
                  <c:v>39.6</c:v>
                </c:pt>
                <c:pt idx="4">
                  <c:v>37.6</c:v>
                </c:pt>
              </c:numCache>
            </c:numRef>
          </c:val>
        </c:ser>
        <c:dLbls>
          <c:showVal val="1"/>
        </c:dLbls>
        <c:shape val="cylinder"/>
        <c:axId val="141306112"/>
        <c:axId val="141367168"/>
        <c:axId val="0"/>
      </c:bar3DChart>
      <c:catAx>
        <c:axId val="14130611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00" b="1">
                <a:solidFill>
                  <a:srgbClr val="002060"/>
                </a:solidFill>
              </a:defRPr>
            </a:pPr>
            <a:endParaRPr lang="ru-RU"/>
          </a:p>
        </c:txPr>
        <c:crossAx val="141367168"/>
        <c:crosses val="autoZero"/>
        <c:auto val="1"/>
        <c:lblAlgn val="ctr"/>
        <c:lblOffset val="100"/>
      </c:catAx>
      <c:valAx>
        <c:axId val="141367168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41306112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>
                <a:solidFill>
                  <a:srgbClr val="002060"/>
                </a:solidFill>
              </a:rPr>
              <a:t>Ремонт</a:t>
            </a:r>
            <a:r>
              <a:rPr lang="ru-RU" baseline="0" dirty="0" smtClean="0">
                <a:solidFill>
                  <a:srgbClr val="002060"/>
                </a:solidFill>
              </a:rPr>
              <a:t> дорог общего пользования регионального значения</a:t>
            </a:r>
            <a:endParaRPr lang="ru-RU" dirty="0">
              <a:solidFill>
                <a:srgbClr val="002060"/>
              </a:solidFill>
            </a:endParaRPr>
          </a:p>
        </c:rich>
      </c:tx>
      <c:layout>
        <c:manualLayout>
          <c:xMode val="edge"/>
          <c:yMode val="edge"/>
          <c:x val="0.2112856034238319"/>
          <c:y val="0.17202963942338551"/>
        </c:manualLayout>
      </c:layout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км.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2017год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  <c:pt idx="4">
                  <c:v>2021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24.1</c:v>
                </c:pt>
                <c:pt idx="1">
                  <c:v>12</c:v>
                </c:pt>
                <c:pt idx="2">
                  <c:v>29</c:v>
                </c:pt>
                <c:pt idx="3">
                  <c:v>15</c:v>
                </c:pt>
                <c:pt idx="4">
                  <c:v>11.7</c:v>
                </c:pt>
              </c:numCache>
            </c:numRef>
          </c:val>
        </c:ser>
        <c:dLbls>
          <c:showVal val="1"/>
        </c:dLbls>
        <c:shape val="cylinder"/>
        <c:axId val="142716288"/>
        <c:axId val="142722176"/>
        <c:axId val="0"/>
      </c:bar3DChart>
      <c:catAx>
        <c:axId val="142716288"/>
        <c:scaling>
          <c:orientation val="minMax"/>
        </c:scaling>
        <c:axPos val="b"/>
        <c:majorTickMark val="none"/>
        <c:tickLblPos val="nextTo"/>
        <c:crossAx val="142722176"/>
        <c:crosses val="autoZero"/>
        <c:auto val="1"/>
        <c:lblAlgn val="ctr"/>
        <c:lblOffset val="100"/>
      </c:catAx>
      <c:valAx>
        <c:axId val="142722176"/>
        <c:scaling>
          <c:orientation val="minMax"/>
        </c:scaling>
        <c:delete val="1"/>
        <c:axPos val="l"/>
        <c:numFmt formatCode="General" sourceLinked="1"/>
        <c:tickLblPos val="none"/>
        <c:crossAx val="14271628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89463964122486661"/>
          <c:y val="0.51277421226542508"/>
          <c:w val="9.7561299159131573E-2"/>
          <c:h val="0.10445481881313942"/>
        </c:manualLayout>
      </c:layout>
    </c:legend>
    <c:plotVisOnly val="1"/>
  </c:chart>
  <c:txPr>
    <a:bodyPr/>
    <a:lstStyle/>
    <a:p>
      <a:pPr>
        <a:defRPr sz="1200" b="1"/>
      </a:pPr>
      <a:endParaRPr lang="ru-RU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Динамика  количества фонарей уличного освещения (тыс. шт.)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2511439195100621"/>
          <c:y val="3.7247843809311018E-3"/>
        </c:manualLayout>
      </c:layout>
    </c:title>
    <c:view3D>
      <c:rAngAx val="1"/>
    </c:view3D>
    <c:plotArea>
      <c:layout>
        <c:manualLayout>
          <c:layoutTarget val="inner"/>
          <c:xMode val="edge"/>
          <c:yMode val="edge"/>
          <c:x val="3.0555555555555582E-2"/>
          <c:y val="0.22120474401992424"/>
          <c:w val="0.96944444444444799"/>
          <c:h val="0.59846559085726658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</c:spPr>
          <c:dLbls>
            <c:dLbl>
              <c:idx val="0"/>
              <c:layout>
                <c:manualLayout>
                  <c:x val="1.7485841599929323E-2"/>
                  <c:y val="-0.255499557339510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3,</a:t>
                    </a:r>
                    <a:r>
                      <a:rPr lang="ru-RU" dirty="0" smtClean="0"/>
                      <a:t>3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2.2222263122035991E-2"/>
                  <c:y val="-0.28857386772106552"/>
                </c:manualLayout>
              </c:layout>
              <c:showVal val="1"/>
            </c:dLbl>
            <c:dLbl>
              <c:idx val="2"/>
              <c:layout>
                <c:manualLayout>
                  <c:x val="2.3694321782184845E-2"/>
                  <c:y val="-0.29956258154272342"/>
                </c:manualLayout>
              </c:layout>
              <c:showVal val="1"/>
            </c:dLbl>
            <c:dLbl>
              <c:idx val="3"/>
              <c:layout>
                <c:manualLayout>
                  <c:x val="1.2749587395242581E-2"/>
                  <c:y val="-0.29588359027611388"/>
                </c:manualLayout>
              </c:layout>
              <c:showVal val="1"/>
            </c:dLbl>
            <c:dLbl>
              <c:idx val="4"/>
              <c:layout>
                <c:manualLayout>
                  <c:x val="1.4874518627783023E-2"/>
                  <c:y val="-0.31173449689804938"/>
                </c:manualLayout>
              </c:layout>
              <c:showVal val="1"/>
            </c:dLbl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Лист1!$B$2:$B$6</c:f>
              <c:numCache>
                <c:formatCode>0.0</c:formatCode>
                <c:ptCount val="5"/>
                <c:pt idx="0">
                  <c:v>3.3</c:v>
                </c:pt>
                <c:pt idx="1">
                  <c:v>3.7</c:v>
                </c:pt>
                <c:pt idx="2">
                  <c:v>4.0999999999999996</c:v>
                </c:pt>
                <c:pt idx="3">
                  <c:v>4.2</c:v>
                </c:pt>
                <c:pt idx="4">
                  <c:v>4.5</c:v>
                </c:pt>
              </c:numCache>
            </c:numRef>
          </c:val>
        </c:ser>
        <c:shape val="box"/>
        <c:axId val="142772864"/>
        <c:axId val="142782848"/>
        <c:axId val="0"/>
      </c:bar3DChart>
      <c:catAx>
        <c:axId val="14277286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>
                <a:solidFill>
                  <a:srgbClr val="002060"/>
                </a:solidFill>
              </a:defRPr>
            </a:pPr>
            <a:endParaRPr lang="ru-RU"/>
          </a:p>
        </c:txPr>
        <c:crossAx val="142782848"/>
        <c:crosses val="autoZero"/>
        <c:auto val="1"/>
        <c:lblAlgn val="ctr"/>
        <c:lblOffset val="100"/>
      </c:catAx>
      <c:valAx>
        <c:axId val="142782848"/>
        <c:scaling>
          <c:orientation val="minMax"/>
        </c:scaling>
        <c:delete val="1"/>
        <c:axPos val="l"/>
        <c:majorGridlines/>
        <c:numFmt formatCode="0.0" sourceLinked="1"/>
        <c:tickLblPos val="none"/>
        <c:crossAx val="142772864"/>
        <c:crosses val="autoZero"/>
        <c:crossBetween val="between"/>
      </c:valAx>
    </c:plotArea>
    <c:plotVisOnly val="1"/>
    <c:dispBlanksAs val="gap"/>
  </c:chart>
  <c:spPr>
    <a:noFill/>
    <a:ln>
      <a:solidFill>
        <a:schemeClr val="accent3">
          <a:lumMod val="75000"/>
        </a:schemeClr>
      </a:solidFill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4.7061437618042976E-2"/>
          <c:y val="0.22075363539853587"/>
          <c:w val="0.95293865654180421"/>
          <c:h val="0.6082580330580599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Динамика количества газифицированных домовладений (тыс.шт.)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-4.2498624650808996E-2"/>
                  <c:y val="9.855931040341992E-2"/>
                </c:manualLayout>
              </c:layout>
              <c:showVal val="1"/>
            </c:dLbl>
            <c:dLbl>
              <c:idx val="1"/>
              <c:layout>
                <c:manualLayout>
                  <c:x val="-3.8248762185727696E-2"/>
                  <c:y val="0.11412130678290659"/>
                </c:manualLayout>
              </c:layout>
              <c:showVal val="1"/>
            </c:dLbl>
            <c:dLbl>
              <c:idx val="2"/>
              <c:layout>
                <c:manualLayout>
                  <c:x val="-3.6123830953187261E-2"/>
                  <c:y val="0.13487063528888865"/>
                </c:manualLayout>
              </c:layout>
              <c:showVal val="1"/>
            </c:dLbl>
            <c:dLbl>
              <c:idx val="3"/>
              <c:layout>
                <c:manualLayout>
                  <c:x val="-3.1873968488106703E-2"/>
                  <c:y val="0.12449597103589828"/>
                </c:manualLayout>
              </c:layout>
              <c:showVal val="1"/>
            </c:dLbl>
            <c:dLbl>
              <c:idx val="4"/>
              <c:layout>
                <c:manualLayout>
                  <c:x val="-2.9749037255566015E-2"/>
                  <c:y val="0.11412130678290659"/>
                </c:manualLayout>
              </c:layout>
              <c:showVal val="1"/>
            </c:dLbl>
            <c:spPr>
              <a:noFill/>
            </c:spPr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Лист1!$B$2:$B$6</c:f>
              <c:numCache>
                <c:formatCode>0.0</c:formatCode>
                <c:ptCount val="5"/>
                <c:pt idx="0">
                  <c:v>11.9</c:v>
                </c:pt>
                <c:pt idx="1">
                  <c:v>12</c:v>
                </c:pt>
                <c:pt idx="2">
                  <c:v>12.1</c:v>
                </c:pt>
                <c:pt idx="3">
                  <c:v>12.2</c:v>
                </c:pt>
                <c:pt idx="4">
                  <c:v>12.3</c:v>
                </c:pt>
              </c:numCache>
            </c:numRef>
          </c:val>
        </c:ser>
        <c:shape val="pyramid"/>
        <c:axId val="141955456"/>
        <c:axId val="141956992"/>
        <c:axId val="0"/>
      </c:bar3DChart>
      <c:catAx>
        <c:axId val="141955456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41956992"/>
        <c:crosses val="autoZero"/>
        <c:auto val="1"/>
        <c:lblAlgn val="ctr"/>
        <c:lblOffset val="100"/>
      </c:catAx>
      <c:valAx>
        <c:axId val="141956992"/>
        <c:scaling>
          <c:orientation val="minMax"/>
        </c:scaling>
        <c:delete val="1"/>
        <c:axPos val="l"/>
        <c:majorGridlines/>
        <c:numFmt formatCode="0.0" sourceLinked="1"/>
        <c:tickLblPos val="none"/>
        <c:crossAx val="141955456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1.2346819345654255E-3"/>
          <c:w val="0.95287510937445163"/>
          <c:h val="0.22987820474727649"/>
        </c:manualLayout>
      </c:layout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spPr>
    <a:noFill/>
    <a:ln>
      <a:solidFill>
        <a:schemeClr val="accent3">
          <a:lumMod val="75000"/>
        </a:schemeClr>
      </a:solidFill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chart>
    <c:autoTitleDeleted val="1"/>
    <c:plotArea>
      <c:layout>
        <c:manualLayout>
          <c:layoutTarget val="inner"/>
          <c:xMode val="edge"/>
          <c:yMode val="edge"/>
          <c:x val="3.8559501619161649E-2"/>
          <c:y val="3.5273858460171295E-2"/>
          <c:w val="0.6311095749306318"/>
          <c:h val="0.9294522830796557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муниципальные образовательные учреждения</c:v>
                </c:pt>
              </c:strCache>
            </c:strRef>
          </c:tx>
          <c:dPt>
            <c:idx val="0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chemeClr val="accent3">
                  <a:lumMod val="75000"/>
                </a:schemeClr>
              </a:solidFill>
            </c:spPr>
          </c:dPt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elete val="1"/>
          </c:dLbls>
          <c:cat>
            <c:strRef>
              <c:f>Лист1!$A$2:$A$4</c:f>
              <c:strCache>
                <c:ptCount val="3"/>
                <c:pt idx="0">
                  <c:v>общего образования</c:v>
                </c:pt>
                <c:pt idx="1">
                  <c:v>дошкольного образования</c:v>
                </c:pt>
                <c:pt idx="2">
                  <c:v>дополнительного образования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</c:v>
                </c:pt>
                <c:pt idx="1">
                  <c:v>16</c:v>
                </c:pt>
                <c:pt idx="2">
                  <c:v>4</c:v>
                </c:pt>
              </c:numCache>
            </c:numRef>
          </c:val>
        </c:ser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100" b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100" b="1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100" b="1"/>
            </a:pPr>
            <a:endParaRPr lang="ru-RU"/>
          </a:p>
        </c:txPr>
      </c:legendEntry>
      <c:layout>
        <c:manualLayout>
          <c:xMode val="edge"/>
          <c:yMode val="edge"/>
          <c:x val="0.62276140538118896"/>
          <c:y val="6.2710352444499684E-2"/>
          <c:w val="0.30727844368458496"/>
          <c:h val="0.52444968173291751"/>
        </c:manualLayout>
      </c:layout>
      <c:overlay val="1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00"/>
            </a:pPr>
            <a:r>
              <a:rPr lang="ru-RU" sz="1400" dirty="0" smtClean="0"/>
              <a:t>Уровень средней заработной платы,</a:t>
            </a:r>
            <a:r>
              <a:rPr lang="ru-RU" sz="1400" baseline="0" dirty="0" smtClean="0"/>
              <a:t> тыс. руб.</a:t>
            </a:r>
            <a:endParaRPr lang="ru-RU" sz="1400" dirty="0"/>
          </a:p>
        </c:rich>
      </c:tx>
      <c:layout>
        <c:manualLayout>
          <c:xMode val="edge"/>
          <c:yMode val="edge"/>
          <c:x val="0.17011900065633004"/>
          <c:y val="1.6534621153205201E-2"/>
        </c:manualLayout>
      </c:layout>
      <c:overlay val="1"/>
    </c:title>
    <c:plotArea>
      <c:layout>
        <c:manualLayout>
          <c:layoutTarget val="inner"/>
          <c:xMode val="edge"/>
          <c:yMode val="edge"/>
          <c:x val="0.10216397246350205"/>
          <c:y val="0.10698590504385366"/>
          <c:w val="0.59366567172605456"/>
          <c:h val="0.8078627120639757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Пед. работники детских садов</c:v>
                </c:pt>
              </c:strCache>
            </c:strRef>
          </c:tx>
          <c:dLbls>
            <c:dLbl>
              <c:idx val="0"/>
              <c:layout>
                <c:manualLayout>
                  <c:x val="-4.7939626080662108E-3"/>
                  <c:y val="4.4968311625447161E-3"/>
                </c:manualLayout>
              </c:layout>
              <c:showVal val="1"/>
            </c:dLbl>
            <c:dLbl>
              <c:idx val="1"/>
              <c:layout>
                <c:manualLayout>
                  <c:x val="-9.0618344052300747E-3"/>
                  <c:y val="2.5586386198039172E-3"/>
                </c:manualLayout>
              </c:layout>
              <c:showVal val="1"/>
            </c:dLbl>
            <c:dLbl>
              <c:idx val="2"/>
              <c:layout>
                <c:manualLayout>
                  <c:x val="-6.7178654457641408E-3"/>
                  <c:y val="1.171357300818035E-2"/>
                </c:manualLayout>
              </c:layout>
              <c:showVal val="1"/>
            </c:dLbl>
            <c:dLbl>
              <c:idx val="3"/>
              <c:layout>
                <c:manualLayout>
                  <c:x val="-5.1096843051871114E-3"/>
                  <c:y val="7.5183035252462914E-3"/>
                </c:manualLayout>
              </c:layout>
              <c:showVal val="1"/>
            </c:dLbl>
            <c:dLbl>
              <c:idx val="4"/>
              <c:layout>
                <c:manualLayout>
                  <c:x val="-6.7175293928667034E-3"/>
                  <c:y val="1.1170713188492639E-2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1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22.7</c:v>
                </c:pt>
                <c:pt idx="2">
                  <c:v>26.2</c:v>
                </c:pt>
                <c:pt idx="3">
                  <c:v>30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Пед работники школ</c:v>
                </c:pt>
              </c:strCache>
            </c:strRef>
          </c:tx>
          <c:dLbls>
            <c:dLbl>
              <c:idx val="0"/>
              <c:layout>
                <c:manualLayout>
                  <c:x val="2.1339358985819354E-3"/>
                  <c:y val="3.0985706561943373E-3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26.1</c:v>
                </c:pt>
                <c:pt idx="2">
                  <c:v>31</c:v>
                </c:pt>
                <c:pt idx="3">
                  <c:v>33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Пед. работники дополнительного образования</c:v>
                </c:pt>
              </c:strCache>
            </c:strRef>
          </c:tx>
          <c:dLbls>
            <c:dLbl>
              <c:idx val="1"/>
              <c:layout>
                <c:manualLayout>
                  <c:x val="6.4018076957458314E-3"/>
                  <c:y val="3.0985706561943373E-3"/>
                </c:manualLayout>
              </c:layout>
              <c:showVal val="1"/>
            </c:dLbl>
            <c:dLbl>
              <c:idx val="2"/>
              <c:layout>
                <c:manualLayout>
                  <c:x val="2.1339358985819536E-3"/>
                  <c:y val="9.2957119685829568E-3"/>
                </c:manualLayout>
              </c:layout>
              <c:showVal val="1"/>
            </c:dLbl>
            <c:dLbl>
              <c:idx val="3"/>
              <c:layout>
                <c:manualLayout>
                  <c:x val="6.4018485715812787E-3"/>
                  <c:y val="3.0985708505931291E-3"/>
                </c:manualLayout>
              </c:layout>
              <c:showVal val="1"/>
            </c:dLbl>
            <c:dLbl>
              <c:idx val="4"/>
              <c:layout>
                <c:manualLayout>
                  <c:x val="6.4018076957458314E-3"/>
                  <c:y val="1.2394282624777242E-2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1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23.4</c:v>
                </c:pt>
                <c:pt idx="2">
                  <c:v>32.5</c:v>
                </c:pt>
                <c:pt idx="3">
                  <c:v>35.4</c:v>
                </c:pt>
              </c:numCache>
            </c:numRef>
          </c:val>
        </c:ser>
        <c:axId val="143549568"/>
        <c:axId val="143551104"/>
      </c:barChart>
      <c:catAx>
        <c:axId val="143549568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b="1">
                <a:solidFill>
                  <a:srgbClr val="002060"/>
                </a:solidFill>
              </a:defRPr>
            </a:pPr>
            <a:endParaRPr lang="ru-RU"/>
          </a:p>
        </c:txPr>
        <c:crossAx val="143551104"/>
        <c:crosses val="autoZero"/>
        <c:auto val="1"/>
        <c:lblAlgn val="ctr"/>
        <c:lblOffset val="100"/>
      </c:catAx>
      <c:valAx>
        <c:axId val="143551104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435495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168740450059731"/>
          <c:y val="0.3272675986821138"/>
          <c:w val="0.25363121958301027"/>
          <c:h val="0.48173868362959282"/>
        </c:manualLayout>
      </c:layout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400" dirty="0" smtClean="0"/>
              <a:t>Расходы</a:t>
            </a:r>
            <a:r>
              <a:rPr lang="ru-RU" sz="1400" baseline="0" dirty="0" smtClean="0"/>
              <a:t> бюджета на одного обучающегося/воспитанника, тыс. руб.</a:t>
            </a:r>
            <a:endParaRPr lang="ru-RU" sz="1400" dirty="0"/>
          </a:p>
        </c:rich>
      </c:tx>
      <c:layout>
        <c:manualLayout>
          <c:xMode val="edge"/>
          <c:yMode val="edge"/>
          <c:x val="0.14702940146121751"/>
          <c:y val="1.69892468323527E-2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 одного обучающего в общеобразовантельном учреждении</c:v>
                </c:pt>
              </c:strCache>
            </c:strRef>
          </c:tx>
          <c:dLbls>
            <c:dLbl>
              <c:idx val="0"/>
              <c:layout>
                <c:manualLayout>
                  <c:x val="-2.9418923691481549E-2"/>
                  <c:y val="1.13261645549018E-2"/>
                </c:manualLayout>
              </c:layout>
              <c:showVal val="1"/>
            </c:dLbl>
            <c:dLbl>
              <c:idx val="1"/>
              <c:layout>
                <c:manualLayout>
                  <c:x val="-1.8103953040911707E-2"/>
                  <c:y val="-2.5483870248529161E-2"/>
                </c:manualLayout>
              </c:layout>
              <c:showVal val="1"/>
            </c:dLbl>
            <c:dLbl>
              <c:idx val="2"/>
              <c:layout>
                <c:manualLayout>
                  <c:x val="-2.4892935431253652E-2"/>
                  <c:y val="-1.13261645549018E-2"/>
                </c:manualLayout>
              </c:layout>
              <c:showVal val="1"/>
            </c:dLbl>
            <c:dLbl>
              <c:idx val="3"/>
              <c:layout>
                <c:manualLayout>
                  <c:x val="-9.0519765204558657E-3"/>
                  <c:y val="-3.1146952525980012E-2"/>
                </c:manualLayout>
              </c:layout>
              <c:showVal val="1"/>
            </c:dLbl>
            <c:dLbl>
              <c:idx val="4"/>
              <c:layout>
                <c:manualLayout>
                  <c:x val="-1.5840958910797762E-2"/>
                  <c:y val="-5.6630822774508946E-3"/>
                </c:manualLayout>
              </c:layout>
              <c:showVal val="1"/>
            </c:dLbl>
            <c:txPr>
              <a:bodyPr/>
              <a:lstStyle/>
              <a:p>
                <a:pPr>
                  <a:defRPr sz="11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20.2</c:v>
                </c:pt>
                <c:pt idx="1">
                  <c:v>18.3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одного воспитанника в дошкольном образовательном учреждении 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44</c:v>
                </c:pt>
                <c:pt idx="1">
                  <c:v>53.4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 одного обучающего  в учреждении дополнительного образования детей</c:v>
                </c:pt>
              </c:strCache>
            </c:strRef>
          </c:tx>
          <c:dLbls>
            <c:dLbl>
              <c:idx val="0"/>
              <c:layout>
                <c:manualLayout>
                  <c:x val="1.3577964780683795E-2"/>
                  <c:y val="5.6630822774508946E-3"/>
                </c:manualLayout>
              </c:layout>
              <c:showVal val="1"/>
            </c:dLbl>
            <c:dLbl>
              <c:idx val="1"/>
              <c:layout>
                <c:manualLayout>
                  <c:x val="1.5840958910797762E-2"/>
                  <c:y val="5.6630822774508946E-3"/>
                </c:manualLayout>
              </c:layout>
              <c:showVal val="1"/>
            </c:dLbl>
            <c:dLbl>
              <c:idx val="2"/>
              <c:layout>
                <c:manualLayout>
                  <c:x val="9.0519765204558657E-3"/>
                  <c:y val="1.13261645549018E-2"/>
                </c:manualLayout>
              </c:layout>
              <c:showVal val="1"/>
            </c:dLbl>
            <c:dLbl>
              <c:idx val="3"/>
              <c:layout>
                <c:manualLayout>
                  <c:x val="1.1314970650569829E-2"/>
                  <c:y val="-8.4946234161763501E-3"/>
                </c:manualLayout>
              </c:layout>
              <c:showVal val="1"/>
            </c:dLbl>
            <c:dLbl>
              <c:idx val="4"/>
              <c:layout>
                <c:manualLayout>
                  <c:x val="6.7889823903419834E-3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1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14.3</c:v>
                </c:pt>
                <c:pt idx="1">
                  <c:v>14</c:v>
                </c:pt>
              </c:numCache>
            </c:numRef>
          </c:val>
        </c:ser>
        <c:axId val="140400512"/>
        <c:axId val="140402048"/>
      </c:barChart>
      <c:catAx>
        <c:axId val="140400512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 sz="1100" b="1">
                <a:solidFill>
                  <a:srgbClr val="002060"/>
                </a:solidFill>
              </a:defRPr>
            </a:pPr>
            <a:endParaRPr lang="ru-RU"/>
          </a:p>
        </c:txPr>
        <c:crossAx val="140402048"/>
        <c:crosses val="autoZero"/>
        <c:auto val="1"/>
        <c:lblAlgn val="ctr"/>
        <c:lblOffset val="100"/>
      </c:catAx>
      <c:valAx>
        <c:axId val="140402048"/>
        <c:scaling>
          <c:orientation val="minMax"/>
        </c:scaling>
        <c:delete val="1"/>
        <c:axPos val="l"/>
        <c:majorGridlines/>
        <c:numFmt formatCode="General" sourceLinked="1"/>
        <c:majorTickMark val="none"/>
        <c:tickLblPos val="none"/>
        <c:crossAx val="1404005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256821323605663"/>
          <c:y val="0.25719869169422038"/>
          <c:w val="0.21165213895710541"/>
          <c:h val="0.67299378621641603"/>
        </c:manualLayout>
      </c:layout>
      <c:txPr>
        <a:bodyPr/>
        <a:lstStyle/>
        <a:p>
          <a:pPr>
            <a:defRPr sz="11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4.878299574278983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1,5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8.2673105766026232E-3"/>
                  <c:y val="-3.37728432065467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</a:t>
                    </a:r>
                    <a:r>
                      <a:rPr lang="ru-RU" dirty="0" smtClean="0"/>
                      <a:t>,2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4753584884330587E-2"/>
                  <c:y val="-8.6421374056081333E-3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2,0</a:t>
                    </a:r>
                    <a:endParaRPr lang="en-US" sz="1400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1465.6</c:v>
                </c:pt>
                <c:pt idx="1">
                  <c:v>5172.4000000000005</c:v>
                </c:pt>
                <c:pt idx="2">
                  <c:v>2015</c:v>
                </c:pt>
              </c:numCache>
            </c:numRef>
          </c:val>
        </c:ser>
        <c:shape val="cylinder"/>
        <c:axId val="134453504"/>
        <c:axId val="134475776"/>
        <c:axId val="0"/>
      </c:bar3DChart>
      <c:catAx>
        <c:axId val="134453504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>
                <a:solidFill>
                  <a:srgbClr val="002060"/>
                </a:solidFill>
              </a:defRPr>
            </a:pPr>
            <a:endParaRPr lang="ru-RU"/>
          </a:p>
        </c:txPr>
        <c:crossAx val="134475776"/>
        <c:crosses val="autoZero"/>
        <c:auto val="1"/>
        <c:lblAlgn val="ctr"/>
        <c:lblOffset val="100"/>
      </c:catAx>
      <c:valAx>
        <c:axId val="134475776"/>
        <c:scaling>
          <c:orientation val="minMax"/>
        </c:scaling>
        <c:delete val="1"/>
        <c:axPos val="l"/>
        <c:numFmt formatCode="General" sourceLinked="1"/>
        <c:tickLblPos val="none"/>
        <c:crossAx val="13445350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8.1612663952371323E-2"/>
          <c:y val="8.2856142161230412E-2"/>
          <c:w val="0.90079813626152938"/>
          <c:h val="0.7795582829105226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 недоимки по налоговым платежам в местный бюджет</c:v>
                </c:pt>
              </c:strCache>
            </c:strRef>
          </c:tx>
          <c:spPr>
            <a:solidFill>
              <a:schemeClr val="accent1"/>
            </a:solidFill>
          </c:spPr>
          <c:dLbls>
            <c:dLbl>
              <c:idx val="0"/>
              <c:layout>
                <c:manualLayout>
                  <c:x val="2.8882118511048692E-3"/>
                  <c:y val="-6.099926095168192E-2"/>
                </c:manualLayout>
              </c:layout>
              <c:showVal val="1"/>
            </c:dLbl>
            <c:dLbl>
              <c:idx val="1"/>
              <c:layout>
                <c:manualLayout>
                  <c:x val="8.2059970544583714E-3"/>
                  <c:y val="-4.5186404409171932E-2"/>
                </c:manualLayout>
              </c:layout>
              <c:showVal val="1"/>
            </c:dLbl>
            <c:dLbl>
              <c:idx val="2"/>
              <c:layout>
                <c:manualLayout>
                  <c:x val="1.1856817496468707E-2"/>
                  <c:y val="-1.9140493510671285E-2"/>
                </c:manualLayout>
              </c:layout>
              <c:showVal val="1"/>
            </c:dLbl>
            <c:dLbl>
              <c:idx val="3"/>
              <c:layout>
                <c:manualLayout>
                  <c:x val="1.1023080768803529E-2"/>
                  <c:y val="-2.6323774970276992E-2"/>
                </c:manualLayout>
              </c:layout>
              <c:showVal val="1"/>
            </c:dLbl>
            <c:dLbl>
              <c:idx val="4"/>
              <c:layout>
                <c:manualLayout>
                  <c:x val="1.2597806592918247E-2"/>
                  <c:y val="-2.6323774970276992E-2"/>
                </c:manualLayout>
              </c:layout>
              <c:showVal val="1"/>
            </c:dLbl>
            <c:dLbl>
              <c:idx val="5"/>
              <c:layout>
                <c:manualLayout>
                  <c:x val="9.4483549446886857E-3"/>
                  <c:y val="-5.9786200779951134E-3"/>
                </c:manualLayout>
              </c:layout>
              <c:showVal val="1"/>
            </c:dLbl>
            <c:dLbl>
              <c:idx val="6"/>
              <c:layout>
                <c:manualLayout>
                  <c:x val="1.5747258241147841E-2"/>
                  <c:y val="-2.9893100389975884E-3"/>
                </c:manualLayout>
              </c:layout>
              <c:showVal val="1"/>
            </c:dLbl>
            <c:dLbl>
              <c:idx val="7"/>
              <c:layout>
                <c:manualLayout>
                  <c:x val="3.1494516482295926E-3"/>
                  <c:y val="-2.9893100389976018E-3"/>
                </c:manualLayout>
              </c:layout>
              <c:showVal val="1"/>
            </c:dLbl>
            <c:dLbl>
              <c:idx val="8"/>
              <c:layout>
                <c:manualLayout>
                  <c:x val="1.5747258241147961E-3"/>
                  <c:y val="-5.9786200779951134E-3"/>
                </c:manualLayout>
              </c:layout>
              <c:showVal val="1"/>
            </c:dLbl>
            <c:dLbl>
              <c:idx val="9"/>
              <c:layout>
                <c:manualLayout>
                  <c:x val="6.2989032964591678E-3"/>
                  <c:y val="-1.4946550194987904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2021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14.9</c:v>
                </c:pt>
                <c:pt idx="1">
                  <c:v>18</c:v>
                </c:pt>
                <c:pt idx="2">
                  <c:v>19.8</c:v>
                </c:pt>
              </c:numCache>
            </c:numRef>
          </c:val>
        </c:ser>
        <c:shape val="cylinder"/>
        <c:axId val="138191616"/>
        <c:axId val="138193152"/>
        <c:axId val="0"/>
      </c:bar3DChart>
      <c:catAx>
        <c:axId val="13819161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 cap="none" spc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pPr>
            <a:endParaRPr lang="ru-RU"/>
          </a:p>
        </c:txPr>
        <c:crossAx val="138193152"/>
        <c:crosses val="autoZero"/>
        <c:auto val="1"/>
        <c:lblAlgn val="ctr"/>
        <c:lblOffset val="100"/>
      </c:catAx>
      <c:valAx>
        <c:axId val="138193152"/>
        <c:scaling>
          <c:orientation val="minMax"/>
        </c:scaling>
        <c:delete val="1"/>
        <c:axPos val="l"/>
        <c:numFmt formatCode="#,##0.0" sourceLinked="1"/>
        <c:tickLblPos val="none"/>
        <c:crossAx val="138191616"/>
        <c:crosses val="autoZero"/>
        <c:crossBetween val="between"/>
      </c:valAx>
    </c:plotArea>
    <c:plotVisOnly val="1"/>
  </c:chart>
  <c:spPr>
    <a:noFill/>
  </c:spPr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00"/>
            </a:pPr>
            <a:r>
              <a:rPr lang="ru-RU" sz="1400" dirty="0" smtClean="0"/>
              <a:t>Растениеводство, тыс. тонн</a:t>
            </a:r>
            <a:endParaRPr lang="ru-RU" sz="1400" dirty="0"/>
          </a:p>
        </c:rich>
      </c:tx>
      <c:layout/>
    </c:title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зерновые</c:v>
                </c:pt>
                <c:pt idx="1">
                  <c:v>сахарная свекла</c:v>
                </c:pt>
                <c:pt idx="2">
                  <c:v>подсолнечник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187.9</c:v>
                </c:pt>
                <c:pt idx="1">
                  <c:v>35.300000000000011</c:v>
                </c:pt>
                <c:pt idx="2">
                  <c:v>42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chemeClr val="accent2"/>
            </a:solidFill>
          </c:spPr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зерновые</c:v>
                </c:pt>
                <c:pt idx="1">
                  <c:v>сахарная свекла</c:v>
                </c:pt>
                <c:pt idx="2">
                  <c:v>подсолнечник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143.19999999999999</c:v>
                </c:pt>
                <c:pt idx="1">
                  <c:v>65.7</c:v>
                </c:pt>
                <c:pt idx="2">
                  <c:v>50.5</c:v>
                </c:pt>
              </c:numCache>
            </c:numRef>
          </c:val>
        </c:ser>
        <c:axId val="128419712"/>
        <c:axId val="128421248"/>
      </c:barChart>
      <c:catAx>
        <c:axId val="128419712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28421248"/>
        <c:crosses val="autoZero"/>
        <c:auto val="1"/>
        <c:lblAlgn val="ctr"/>
        <c:lblOffset val="100"/>
      </c:catAx>
      <c:valAx>
        <c:axId val="128421248"/>
        <c:scaling>
          <c:orientation val="minMax"/>
        </c:scaling>
        <c:delete val="1"/>
        <c:axPos val="b"/>
        <c:majorGridlines/>
        <c:numFmt formatCode="General" sourceLinked="1"/>
        <c:majorTickMark val="none"/>
        <c:tickLblPos val="none"/>
        <c:crossAx val="12841971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2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00"/>
            </a:pPr>
            <a:r>
              <a:rPr lang="ru-RU" sz="1400" dirty="0" smtClean="0"/>
              <a:t>Животноводство, тыс. тонн</a:t>
            </a:r>
            <a:endParaRPr lang="ru-RU" sz="1400" dirty="0"/>
          </a:p>
        </c:rich>
      </c:tx>
      <c:layout/>
    </c:title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мясо в реализации</c:v>
                </c:pt>
                <c:pt idx="1">
                  <c:v>молоко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38.5</c:v>
                </c:pt>
                <c:pt idx="1">
                  <c:v>3.1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 год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мясо в реализации</c:v>
                </c:pt>
                <c:pt idx="1">
                  <c:v>молоко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50.5</c:v>
                </c:pt>
                <c:pt idx="1">
                  <c:v>3.2</c:v>
                </c:pt>
              </c:numCache>
            </c:numRef>
          </c:val>
        </c:ser>
        <c:axId val="138999296"/>
        <c:axId val="139000832"/>
      </c:barChart>
      <c:catAx>
        <c:axId val="138999296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39000832"/>
        <c:crosses val="autoZero"/>
        <c:auto val="1"/>
        <c:lblAlgn val="ctr"/>
        <c:lblOffset val="100"/>
      </c:catAx>
      <c:valAx>
        <c:axId val="139000832"/>
        <c:scaling>
          <c:orientation val="minMax"/>
        </c:scaling>
        <c:delete val="1"/>
        <c:axPos val="b"/>
        <c:majorGridlines/>
        <c:numFmt formatCode="General" sourceLinked="1"/>
        <c:majorTickMark val="none"/>
        <c:tickLblPos val="none"/>
        <c:crossAx val="13899929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2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00"/>
            </a:pPr>
            <a:r>
              <a:rPr lang="ru-RU" sz="1400"/>
              <a:t>Уровень средней заработной платы в отрасли, тыс. руб.</a:t>
            </a:r>
          </a:p>
        </c:rich>
      </c:tx>
      <c:layout/>
    </c:title>
    <c:view3D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dLbls>
            <c:dLbl>
              <c:idx val="0"/>
              <c:layout>
                <c:manualLayout>
                  <c:x val="-1.1869602601966445E-2"/>
                  <c:y val="-3.4060919877273499E-2"/>
                </c:manualLayout>
              </c:layout>
              <c:showVal val="1"/>
            </c:dLbl>
            <c:dLbl>
              <c:idx val="1"/>
              <c:layout>
                <c:manualLayout>
                  <c:x val="-2.3739205203932847E-3"/>
                  <c:y val="-5.2983653142425501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производство</c:v>
                </c:pt>
                <c:pt idx="1">
                  <c:v>переработка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24</c:v>
                </c:pt>
                <c:pt idx="1">
                  <c:v>22.8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dLbls>
            <c:dLbl>
              <c:idx val="0"/>
              <c:layout>
                <c:manualLayout>
                  <c:x val="-2.3739205203932847E-3"/>
                  <c:y val="-3.7845466530303816E-2"/>
                </c:manualLayout>
              </c:layout>
              <c:showVal val="1"/>
            </c:dLbl>
            <c:dLbl>
              <c:idx val="1"/>
              <c:layout>
                <c:manualLayout>
                  <c:x val="4.7478410407866727E-3"/>
                  <c:y val="-5.6768199795455686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производство</c:v>
                </c:pt>
                <c:pt idx="1">
                  <c:v>переработка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39.4</c:v>
                </c:pt>
                <c:pt idx="1">
                  <c:v>30.2</c:v>
                </c:pt>
              </c:numCache>
            </c:numRef>
          </c:val>
        </c:ser>
        <c:shape val="box"/>
        <c:axId val="138605312"/>
        <c:axId val="138606848"/>
        <c:axId val="0"/>
      </c:bar3DChart>
      <c:catAx>
        <c:axId val="138605312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38606848"/>
        <c:crosses val="autoZero"/>
        <c:auto val="1"/>
        <c:lblAlgn val="ctr"/>
        <c:lblOffset val="100"/>
      </c:catAx>
      <c:valAx>
        <c:axId val="138606848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3860531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400" dirty="0" smtClean="0">
                <a:solidFill>
                  <a:srgbClr val="002060"/>
                </a:solidFill>
              </a:rPr>
              <a:t>Количество зарегистрированных субъектов МСП</a:t>
            </a:r>
            <a:endParaRPr lang="ru-RU" sz="1400" dirty="0">
              <a:solidFill>
                <a:srgbClr val="002060"/>
              </a:solidFill>
            </a:endParaRPr>
          </a:p>
        </c:rich>
      </c:tx>
      <c:layout>
        <c:manualLayout>
          <c:xMode val="edge"/>
          <c:yMode val="edge"/>
          <c:x val="0.14510883162371777"/>
          <c:y val="6.0603362458848314E-2"/>
        </c:manualLayout>
      </c:layout>
      <c:spPr>
        <a:ln>
          <a:noFill/>
        </a:ln>
      </c:spPr>
    </c:title>
    <c:view3D>
      <c:depthPercent val="100"/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Lbls>
            <c:dLbl>
              <c:idx val="0"/>
              <c:layout>
                <c:manualLayout>
                  <c:x val="8.2673105766026024E-3"/>
                  <c:y val="-0.20943853460726591"/>
                </c:manualLayout>
              </c:layout>
              <c:showVal val="1"/>
            </c:dLbl>
            <c:dLbl>
              <c:idx val="1"/>
              <c:layout>
                <c:manualLayout>
                  <c:x val="1.102308076880347E-2"/>
                  <c:y val="-0.24801931729807802"/>
                </c:manualLayout>
              </c:layout>
              <c:showVal val="1"/>
            </c:dLbl>
            <c:dLbl>
              <c:idx val="2"/>
              <c:layout>
                <c:manualLayout>
                  <c:x val="1.3778850961004334E-2"/>
                  <c:y val="-0.27557701922008671"/>
                </c:manualLayout>
              </c:layout>
              <c:showVal val="1"/>
            </c:dLbl>
            <c:dLbl>
              <c:idx val="3"/>
              <c:layout>
                <c:manualLayout>
                  <c:x val="1.6534621153205201E-2"/>
                  <c:y val="-0.27557701922008671"/>
                </c:manualLayout>
              </c:layout>
              <c:showVal val="1"/>
            </c:dLbl>
            <c:dLbl>
              <c:idx val="4"/>
              <c:layout>
                <c:manualLayout>
                  <c:x val="1.6534621153205201E-2"/>
                  <c:y val="-0.27557701922008671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2017 г</c:v>
                </c:pt>
                <c:pt idx="1">
                  <c:v>2018 г</c:v>
                </c:pt>
                <c:pt idx="2">
                  <c:v>2019 г</c:v>
                </c:pt>
                <c:pt idx="3">
                  <c:v>2020 г</c:v>
                </c:pt>
                <c:pt idx="4">
                  <c:v>2021 г 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477</c:v>
                </c:pt>
                <c:pt idx="1">
                  <c:v>562</c:v>
                </c:pt>
                <c:pt idx="2">
                  <c:v>727</c:v>
                </c:pt>
                <c:pt idx="3">
                  <c:v>709</c:v>
                </c:pt>
                <c:pt idx="4">
                  <c:v>723</c:v>
                </c:pt>
              </c:numCache>
            </c:numRef>
          </c:val>
        </c:ser>
        <c:shape val="box"/>
        <c:axId val="138662656"/>
        <c:axId val="138664192"/>
        <c:axId val="0"/>
      </c:bar3DChart>
      <c:catAx>
        <c:axId val="138662656"/>
        <c:scaling>
          <c:orientation val="minMax"/>
        </c:scaling>
        <c:axPos val="b"/>
        <c:tickLblPos val="nextTo"/>
        <c:txPr>
          <a:bodyPr/>
          <a:lstStyle/>
          <a:p>
            <a:pPr>
              <a:defRPr sz="900" b="1">
                <a:solidFill>
                  <a:srgbClr val="002060"/>
                </a:solidFill>
              </a:defRPr>
            </a:pPr>
            <a:endParaRPr lang="ru-RU"/>
          </a:p>
        </c:txPr>
        <c:crossAx val="138664192"/>
        <c:crosses val="autoZero"/>
        <c:auto val="1"/>
        <c:lblAlgn val="ctr"/>
        <c:lblOffset val="100"/>
      </c:catAx>
      <c:valAx>
        <c:axId val="138664192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38662656"/>
        <c:crosses val="autoZero"/>
        <c:crossBetween val="between"/>
      </c:valAx>
    </c:plotArea>
    <c:plotVisOnly val="1"/>
    <c:dispBlanksAs val="gap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0"/>
    </c:view3D>
    <c:plotArea>
      <c:layout>
        <c:manualLayout>
          <c:layoutTarget val="inner"/>
          <c:xMode val="edge"/>
          <c:yMode val="edge"/>
          <c:x val="0.11610486891385768"/>
          <c:y val="0.28971962616822428"/>
          <c:w val="0.42696629213483289"/>
          <c:h val="0.42523364485981308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9999FF"/>
            </a:solidFill>
            <a:ln w="12655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655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655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/>
              <c:spPr>
                <a:noFill/>
                <a:ln w="25310">
                  <a:noFill/>
                </a:ln>
              </c:spPr>
              <c:txPr>
                <a:bodyPr/>
                <a:lstStyle/>
                <a:p>
                  <a:pPr>
                    <a:defRPr sz="947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</c:dLbl>
            <c:dLbl>
              <c:idx val="1"/>
              <c:layout/>
              <c:spPr>
                <a:noFill/>
                <a:ln w="25310">
                  <a:noFill/>
                </a:ln>
              </c:spPr>
              <c:txPr>
                <a:bodyPr/>
                <a:lstStyle/>
                <a:p>
                  <a:pPr>
                    <a:defRPr sz="947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pPr>
                      <a:defRPr sz="947" b="1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dirty="0" smtClean="0"/>
                      <a:t>5</a:t>
                    </a:r>
                    <a:r>
                      <a:rPr lang="ru-RU" dirty="0" smtClean="0"/>
                      <a:t>4</a:t>
                    </a:r>
                    <a:endParaRPr lang="en-US" dirty="0"/>
                  </a:p>
                </c:rich>
              </c:tx>
              <c:spPr>
                <a:noFill/>
                <a:ln w="25310">
                  <a:noFill/>
                </a:ln>
              </c:spPr>
              <c:showVal val="1"/>
            </c:dLbl>
            <c:delete val="1"/>
          </c:dLbls>
          <c:cat>
            <c:strRef>
              <c:f>Sheet1!$B$1:$D$1</c:f>
              <c:strCache>
                <c:ptCount val="3"/>
                <c:pt idx="0">
                  <c:v>Предприятия розничной торговли</c:v>
                </c:pt>
                <c:pt idx="1">
                  <c:v>Предприятия бытовых услуг</c:v>
                </c:pt>
                <c:pt idx="2">
                  <c:v>Предприятия общественного питания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310</c:v>
                </c:pt>
                <c:pt idx="1">
                  <c:v>64</c:v>
                </c:pt>
                <c:pt idx="2">
                  <c:v>55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993366"/>
            </a:solidFill>
            <a:ln w="12655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655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655">
                <a:solidFill>
                  <a:srgbClr val="000000"/>
                </a:solidFill>
                <a:prstDash val="solid"/>
              </a:ln>
            </c:spPr>
          </c:dPt>
          <c:cat>
            <c:strRef>
              <c:f>Sheet1!$B$1:$D$1</c:f>
              <c:strCache>
                <c:ptCount val="3"/>
                <c:pt idx="0">
                  <c:v>Предприятия розничной торговли</c:v>
                </c:pt>
                <c:pt idx="1">
                  <c:v>Предприятия бытовых услуг</c:v>
                </c:pt>
                <c:pt idx="2">
                  <c:v>Предприятия общественного питания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FFFCC"/>
            </a:solidFill>
            <a:ln w="12655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655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rgbClr val="993366"/>
              </a:solidFill>
              <a:ln w="12655">
                <a:solidFill>
                  <a:srgbClr val="000000"/>
                </a:solidFill>
                <a:prstDash val="solid"/>
              </a:ln>
            </c:spPr>
          </c:dPt>
          <c:cat>
            <c:strRef>
              <c:f>Sheet1!$B$1:$D$1</c:f>
              <c:strCache>
                <c:ptCount val="3"/>
                <c:pt idx="0">
                  <c:v>Предприятия розничной торговли</c:v>
                </c:pt>
                <c:pt idx="1">
                  <c:v>Предприятия бытовых услуг</c:v>
                </c:pt>
                <c:pt idx="2">
                  <c:v>Предприятия общественного питания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</c:numCache>
            </c:numRef>
          </c:val>
        </c:ser>
      </c:pie3DChart>
      <c:spPr>
        <a:solidFill>
          <a:srgbClr val="C0C0C0"/>
        </a:solidFill>
        <a:ln w="12655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56628682788180651"/>
          <c:y val="0.23831775700934579"/>
          <c:w val="0.35983258421604281"/>
          <c:h val="0.64961840230122436"/>
        </c:manualLayout>
      </c:layout>
      <c:spPr>
        <a:noFill/>
        <a:ln w="3164">
          <a:solidFill>
            <a:srgbClr val="000000"/>
          </a:solidFill>
          <a:prstDash val="solid"/>
        </a:ln>
      </c:spPr>
      <c:txPr>
        <a:bodyPr/>
        <a:lstStyle/>
        <a:p>
          <a:pPr>
            <a:defRPr sz="867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947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421CD3-AE76-42CD-ACCE-C0A290445B50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5297F8-91E4-48EB-8AC0-C0DD9D9D868F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1200" dirty="0" smtClean="0"/>
            <a:t>ТОП -50, ТОП-30</a:t>
          </a:r>
          <a:endParaRPr lang="ru-RU" sz="1200" dirty="0"/>
        </a:p>
      </dgm:t>
    </dgm:pt>
    <dgm:pt modelId="{A726163A-FBE7-49BB-BC1C-235BB7D9152B}" type="parTrans" cxnId="{9BC43228-EDEA-403B-A935-BB8260180C30}">
      <dgm:prSet/>
      <dgm:spPr/>
      <dgm:t>
        <a:bodyPr/>
        <a:lstStyle/>
        <a:p>
          <a:endParaRPr lang="ru-RU"/>
        </a:p>
      </dgm:t>
    </dgm:pt>
    <dgm:pt modelId="{5C61377E-1D46-4921-9BF2-364FC4EE5674}" type="sibTrans" cxnId="{9BC43228-EDEA-403B-A935-BB8260180C30}">
      <dgm:prSet/>
      <dgm:spPr/>
      <dgm:t>
        <a:bodyPr/>
        <a:lstStyle/>
        <a:p>
          <a:endParaRPr lang="ru-RU"/>
        </a:p>
      </dgm:t>
    </dgm:pt>
    <dgm:pt modelId="{95CFA295-C4C9-4318-979D-DE653CE083FA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1200" dirty="0" smtClean="0"/>
            <a:t>Инновационные площадки</a:t>
          </a:r>
          <a:endParaRPr lang="ru-RU" sz="1200" dirty="0"/>
        </a:p>
      </dgm:t>
    </dgm:pt>
    <dgm:pt modelId="{382B9E27-1D3F-4296-9532-385C0B83F892}" type="parTrans" cxnId="{23A1DB6C-236E-4071-84BC-BE631747F48E}">
      <dgm:prSet/>
      <dgm:spPr/>
      <dgm:t>
        <a:bodyPr/>
        <a:lstStyle/>
        <a:p>
          <a:endParaRPr lang="ru-RU"/>
        </a:p>
      </dgm:t>
    </dgm:pt>
    <dgm:pt modelId="{F1858C2D-A160-4994-A7C7-3CD5D2A3AEB6}" type="sibTrans" cxnId="{23A1DB6C-236E-4071-84BC-BE631747F48E}">
      <dgm:prSet/>
      <dgm:spPr/>
      <dgm:t>
        <a:bodyPr/>
        <a:lstStyle/>
        <a:p>
          <a:endParaRPr lang="ru-RU"/>
        </a:p>
      </dgm:t>
    </dgm:pt>
    <dgm:pt modelId="{B37EEC87-9095-4471-A361-B3F7136BD579}">
      <dgm:prSet phldrT="[Текст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ru-RU" sz="900" dirty="0" smtClean="0"/>
            <a:t>МБДОУ «Новохопёрский центр развития ребёнка «Пристань детства»</a:t>
          </a:r>
          <a:endParaRPr lang="ru-RU" sz="900" dirty="0"/>
        </a:p>
      </dgm:t>
    </dgm:pt>
    <dgm:pt modelId="{1AE49146-874B-4187-8692-FAD22E26F14D}" type="parTrans" cxnId="{BE03AD52-BBDE-42D6-A919-C8AE29BBFDAB}">
      <dgm:prSet/>
      <dgm:spPr/>
      <dgm:t>
        <a:bodyPr/>
        <a:lstStyle/>
        <a:p>
          <a:endParaRPr lang="ru-RU"/>
        </a:p>
      </dgm:t>
    </dgm:pt>
    <dgm:pt modelId="{3F0B692C-9CAA-43CD-BE05-1CEC8D515E23}" type="sibTrans" cxnId="{BE03AD52-BBDE-42D6-A919-C8AE29BBFDAB}">
      <dgm:prSet/>
      <dgm:spPr/>
      <dgm:t>
        <a:bodyPr/>
        <a:lstStyle/>
        <a:p>
          <a:endParaRPr lang="ru-RU"/>
        </a:p>
      </dgm:t>
    </dgm:pt>
    <dgm:pt modelId="{18642F3A-AEDF-470F-A223-3BF1B6B6155C}">
      <dgm:prSet phldrT="[Текст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ru-RU" sz="900" dirty="0" smtClean="0"/>
            <a:t>МБДОУ «Елань-Коленовский детский сад </a:t>
          </a:r>
          <a:r>
            <a:rPr lang="ru-RU" sz="900" dirty="0" err="1" smtClean="0"/>
            <a:t>общеразвивающего</a:t>
          </a:r>
          <a:r>
            <a:rPr lang="ru-RU" sz="900" dirty="0" smtClean="0"/>
            <a:t> вида  №1»</a:t>
          </a:r>
          <a:endParaRPr lang="ru-RU" sz="900" dirty="0"/>
        </a:p>
      </dgm:t>
    </dgm:pt>
    <dgm:pt modelId="{BED26782-CBE7-43DE-AE6F-67DC087E5FCE}" type="parTrans" cxnId="{D6A54D64-9043-4960-B444-4322E8B3ADE9}">
      <dgm:prSet/>
      <dgm:spPr/>
      <dgm:t>
        <a:bodyPr/>
        <a:lstStyle/>
        <a:p>
          <a:endParaRPr lang="ru-RU"/>
        </a:p>
      </dgm:t>
    </dgm:pt>
    <dgm:pt modelId="{98F46BCA-4771-4674-A8D6-F2C0485F6B28}" type="sibTrans" cxnId="{D6A54D64-9043-4960-B444-4322E8B3ADE9}">
      <dgm:prSet/>
      <dgm:spPr/>
      <dgm:t>
        <a:bodyPr/>
        <a:lstStyle/>
        <a:p>
          <a:endParaRPr lang="ru-RU"/>
        </a:p>
      </dgm:t>
    </dgm:pt>
    <dgm:pt modelId="{A0CD87B1-530B-41B9-930B-48B96EAC7168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1200" dirty="0" err="1" smtClean="0"/>
            <a:t>Стажировочные</a:t>
          </a:r>
          <a:r>
            <a:rPr lang="ru-RU" sz="1200" dirty="0" smtClean="0"/>
            <a:t> площадки</a:t>
          </a:r>
          <a:endParaRPr lang="ru-RU" sz="1200" dirty="0"/>
        </a:p>
      </dgm:t>
    </dgm:pt>
    <dgm:pt modelId="{A6203BBA-1473-4A18-83F1-A47D35F3A51E}" type="parTrans" cxnId="{FB69379D-F4F2-45BE-B6FD-5E53D3FF7FEF}">
      <dgm:prSet/>
      <dgm:spPr/>
      <dgm:t>
        <a:bodyPr/>
        <a:lstStyle/>
        <a:p>
          <a:endParaRPr lang="ru-RU"/>
        </a:p>
      </dgm:t>
    </dgm:pt>
    <dgm:pt modelId="{4125E97D-A3E8-488B-83D7-B21C0BA0EADE}" type="sibTrans" cxnId="{FB69379D-F4F2-45BE-B6FD-5E53D3FF7FEF}">
      <dgm:prSet/>
      <dgm:spPr/>
      <dgm:t>
        <a:bodyPr/>
        <a:lstStyle/>
        <a:p>
          <a:endParaRPr lang="ru-RU"/>
        </a:p>
      </dgm:t>
    </dgm:pt>
    <dgm:pt modelId="{DCEC6163-8E13-4488-9EEF-CBECD44A17C2}">
      <dgm:prSet phldrT="[Текст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ru-RU" sz="900" dirty="0" smtClean="0"/>
            <a:t>МБДОУ «Елань-Коленовский детский сад </a:t>
          </a:r>
          <a:r>
            <a:rPr lang="ru-RU" sz="900" dirty="0" err="1" smtClean="0"/>
            <a:t>общеразвивающего</a:t>
          </a:r>
          <a:r>
            <a:rPr lang="ru-RU" sz="900" dirty="0" smtClean="0"/>
            <a:t> вида  № 1»</a:t>
          </a:r>
          <a:endParaRPr lang="ru-RU" sz="900" dirty="0"/>
        </a:p>
      </dgm:t>
    </dgm:pt>
    <dgm:pt modelId="{A8307015-EE1F-4672-A58F-01E90EB4661C}" type="parTrans" cxnId="{15E12203-936E-490D-9891-49EF92DEE9B0}">
      <dgm:prSet/>
      <dgm:spPr/>
      <dgm:t>
        <a:bodyPr/>
        <a:lstStyle/>
        <a:p>
          <a:endParaRPr lang="ru-RU"/>
        </a:p>
      </dgm:t>
    </dgm:pt>
    <dgm:pt modelId="{F56930E7-6B67-4C0F-8778-D303DF2BD9C4}" type="sibTrans" cxnId="{15E12203-936E-490D-9891-49EF92DEE9B0}">
      <dgm:prSet/>
      <dgm:spPr/>
      <dgm:t>
        <a:bodyPr/>
        <a:lstStyle/>
        <a:p>
          <a:endParaRPr lang="ru-RU"/>
        </a:p>
      </dgm:t>
    </dgm:pt>
    <dgm:pt modelId="{992AC76A-EE98-4EBC-9910-C59E2A876EB2}">
      <dgm:prSet phldrT="[Текст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ru-RU" sz="1000" dirty="0" smtClean="0"/>
            <a:t> «</a:t>
          </a:r>
          <a:r>
            <a:rPr lang="ru-RU" sz="1000" dirty="0" err="1" smtClean="0"/>
            <a:t>Елань-Коленовская</a:t>
          </a:r>
          <a:r>
            <a:rPr lang="ru-RU" sz="1000" dirty="0" smtClean="0"/>
            <a:t> школа №2</a:t>
          </a:r>
          <a:r>
            <a:rPr lang="ru-RU" sz="900" dirty="0" smtClean="0"/>
            <a:t>»</a:t>
          </a:r>
          <a:endParaRPr lang="ru-RU" sz="900" dirty="0"/>
        </a:p>
      </dgm:t>
    </dgm:pt>
    <dgm:pt modelId="{4455F393-411B-440D-8BFB-9023C8A1D2E0}" type="parTrans" cxnId="{5FA41453-1297-431C-8112-C21382AB567F}">
      <dgm:prSet/>
      <dgm:spPr/>
      <dgm:t>
        <a:bodyPr/>
        <a:lstStyle/>
        <a:p>
          <a:endParaRPr lang="ru-RU"/>
        </a:p>
      </dgm:t>
    </dgm:pt>
    <dgm:pt modelId="{F7C1DCBF-CDBE-425D-9AA9-FFE8966AC129}" type="sibTrans" cxnId="{5FA41453-1297-431C-8112-C21382AB567F}">
      <dgm:prSet/>
      <dgm:spPr/>
      <dgm:t>
        <a:bodyPr/>
        <a:lstStyle/>
        <a:p>
          <a:endParaRPr lang="ru-RU"/>
        </a:p>
      </dgm:t>
    </dgm:pt>
    <dgm:pt modelId="{912FEF48-DDA9-4834-9F26-592ACD3D0962}">
      <dgm:prSet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ru-RU" sz="1050" dirty="0" err="1" smtClean="0"/>
            <a:t>Новохопёрская</a:t>
          </a:r>
          <a:r>
            <a:rPr lang="ru-RU" sz="1050" dirty="0" smtClean="0"/>
            <a:t> школа №2</a:t>
          </a:r>
          <a:endParaRPr lang="ru-RU" sz="1050" dirty="0"/>
        </a:p>
      </dgm:t>
    </dgm:pt>
    <dgm:pt modelId="{A3EFFAE2-A9F1-4D39-919F-B37A6CEA3392}" type="parTrans" cxnId="{8B0AA967-2B6E-44F0-995A-2DE94618ED0B}">
      <dgm:prSet/>
      <dgm:spPr/>
      <dgm:t>
        <a:bodyPr/>
        <a:lstStyle/>
        <a:p>
          <a:endParaRPr lang="ru-RU"/>
        </a:p>
      </dgm:t>
    </dgm:pt>
    <dgm:pt modelId="{CBBF672F-E923-47DA-96C8-19B7F8595CAB}" type="sibTrans" cxnId="{8B0AA967-2B6E-44F0-995A-2DE94618ED0B}">
      <dgm:prSet/>
      <dgm:spPr/>
      <dgm:t>
        <a:bodyPr/>
        <a:lstStyle/>
        <a:p>
          <a:endParaRPr lang="ru-RU"/>
        </a:p>
      </dgm:t>
    </dgm:pt>
    <dgm:pt modelId="{28AA53DB-3AAA-4A76-BAE5-B2FBA2D63FDF}">
      <dgm:prSet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ru-RU" sz="1000" dirty="0" err="1" smtClean="0"/>
            <a:t>Новохопёрская</a:t>
          </a:r>
          <a:r>
            <a:rPr lang="ru-RU" sz="1000" dirty="0" smtClean="0"/>
            <a:t> школа №91</a:t>
          </a:r>
          <a:endParaRPr lang="ru-RU" sz="1000" dirty="0"/>
        </a:p>
      </dgm:t>
    </dgm:pt>
    <dgm:pt modelId="{E3B433F0-1818-45FD-87FC-224BD6BAD914}" type="parTrans" cxnId="{F75F3EB3-94E3-419C-A033-24787C090164}">
      <dgm:prSet/>
      <dgm:spPr/>
      <dgm:t>
        <a:bodyPr/>
        <a:lstStyle/>
        <a:p>
          <a:endParaRPr lang="ru-RU"/>
        </a:p>
      </dgm:t>
    </dgm:pt>
    <dgm:pt modelId="{DB467E2B-B237-4EA2-9275-C5F036614E50}" type="sibTrans" cxnId="{F75F3EB3-94E3-419C-A033-24787C090164}">
      <dgm:prSet/>
      <dgm:spPr/>
      <dgm:t>
        <a:bodyPr/>
        <a:lstStyle/>
        <a:p>
          <a:endParaRPr lang="ru-RU"/>
        </a:p>
      </dgm:t>
    </dgm:pt>
    <dgm:pt modelId="{9BABBE76-534B-4AB7-AF37-9ACF46C4199C}">
      <dgm:prSet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ru-RU" dirty="0" smtClean="0"/>
            <a:t>МБДОУ «Новохопёрский центр развития ребёнка «Пристань детства»</a:t>
          </a:r>
          <a:endParaRPr lang="ru-RU" dirty="0"/>
        </a:p>
      </dgm:t>
    </dgm:pt>
    <dgm:pt modelId="{D9CD0076-3657-432A-A504-FD0C1ED17923}" type="parTrans" cxnId="{F565A69C-B4FD-4A64-9546-98B81C634D2C}">
      <dgm:prSet/>
      <dgm:spPr/>
      <dgm:t>
        <a:bodyPr/>
        <a:lstStyle/>
        <a:p>
          <a:endParaRPr lang="ru-RU"/>
        </a:p>
      </dgm:t>
    </dgm:pt>
    <dgm:pt modelId="{BB1CB43C-7223-4318-BEE8-5433A226B21C}" type="sibTrans" cxnId="{F565A69C-B4FD-4A64-9546-98B81C634D2C}">
      <dgm:prSet/>
      <dgm:spPr/>
      <dgm:t>
        <a:bodyPr/>
        <a:lstStyle/>
        <a:p>
          <a:endParaRPr lang="ru-RU"/>
        </a:p>
      </dgm:t>
    </dgm:pt>
    <dgm:pt modelId="{5E9945D7-5EA5-4B22-B338-9812C7F282BD}">
      <dgm:prSet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ru-RU" sz="800" dirty="0" smtClean="0"/>
            <a:t>МОУ «</a:t>
          </a:r>
          <a:r>
            <a:rPr lang="ru-RU" sz="800" dirty="0" err="1" smtClean="0"/>
            <a:t>Новохоперская</a:t>
          </a:r>
          <a:r>
            <a:rPr lang="ru-RU" sz="800" dirty="0" smtClean="0"/>
            <a:t> гимназия №1</a:t>
          </a:r>
          <a:endParaRPr lang="ru-RU" sz="800" dirty="0"/>
        </a:p>
      </dgm:t>
    </dgm:pt>
    <dgm:pt modelId="{ADBF6503-86DA-480F-94B1-627FA746E888}" type="parTrans" cxnId="{76739D61-85A5-4694-9BF4-689958CBB15A}">
      <dgm:prSet/>
      <dgm:spPr/>
      <dgm:t>
        <a:bodyPr/>
        <a:lstStyle/>
        <a:p>
          <a:endParaRPr lang="ru-RU"/>
        </a:p>
      </dgm:t>
    </dgm:pt>
    <dgm:pt modelId="{A487D4C8-4612-451D-9648-2C402E84E04D}" type="sibTrans" cxnId="{76739D61-85A5-4694-9BF4-689958CBB15A}">
      <dgm:prSet/>
      <dgm:spPr/>
      <dgm:t>
        <a:bodyPr/>
        <a:lstStyle/>
        <a:p>
          <a:endParaRPr lang="ru-RU"/>
        </a:p>
      </dgm:t>
    </dgm:pt>
    <dgm:pt modelId="{00E94F64-6084-4BB0-99CC-4B2ECDC5D9D3}">
      <dgm:prSet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ru-RU" sz="900" dirty="0" smtClean="0"/>
            <a:t>МБДОУ «Новохопёрский центр развития ребёнка «Пристань детства»</a:t>
          </a:r>
          <a:endParaRPr lang="ru-RU" sz="900" dirty="0"/>
        </a:p>
      </dgm:t>
    </dgm:pt>
    <dgm:pt modelId="{1740FB8E-E613-4807-850E-F2377B7B8F5F}" type="parTrans" cxnId="{9E25E87A-106C-4D83-85D2-0A2A06E3016F}">
      <dgm:prSet/>
      <dgm:spPr/>
      <dgm:t>
        <a:bodyPr/>
        <a:lstStyle/>
        <a:p>
          <a:endParaRPr lang="ru-RU"/>
        </a:p>
      </dgm:t>
    </dgm:pt>
    <dgm:pt modelId="{6EFA38A9-9C1E-4687-A478-B5E093EEF130}" type="sibTrans" cxnId="{9E25E87A-106C-4D83-85D2-0A2A06E3016F}">
      <dgm:prSet/>
      <dgm:spPr/>
      <dgm:t>
        <a:bodyPr/>
        <a:lstStyle/>
        <a:p>
          <a:endParaRPr lang="ru-RU"/>
        </a:p>
      </dgm:t>
    </dgm:pt>
    <dgm:pt modelId="{53E6F4DF-A149-4D0C-ADB2-3E1A7271A87F}">
      <dgm:prSet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ru-RU" sz="800" dirty="0" smtClean="0"/>
            <a:t>МОУ «</a:t>
          </a:r>
          <a:r>
            <a:rPr lang="ru-RU" sz="800" dirty="0" err="1" smtClean="0"/>
            <a:t>Новохоперская</a:t>
          </a:r>
          <a:r>
            <a:rPr lang="ru-RU" sz="800" dirty="0" smtClean="0"/>
            <a:t> СОШ №91»</a:t>
          </a:r>
          <a:endParaRPr lang="ru-RU" sz="800" dirty="0"/>
        </a:p>
      </dgm:t>
    </dgm:pt>
    <dgm:pt modelId="{4BD8F263-E557-49BA-BFA0-EEB975CC0655}" type="parTrans" cxnId="{3E6E5435-EB85-4EF2-B1D3-2FB96377770E}">
      <dgm:prSet/>
      <dgm:spPr/>
      <dgm:t>
        <a:bodyPr/>
        <a:lstStyle/>
        <a:p>
          <a:endParaRPr lang="ru-RU"/>
        </a:p>
      </dgm:t>
    </dgm:pt>
    <dgm:pt modelId="{521E9F7C-0899-406B-89A2-32B9B53F327E}" type="sibTrans" cxnId="{3E6E5435-EB85-4EF2-B1D3-2FB96377770E}">
      <dgm:prSet/>
      <dgm:spPr/>
      <dgm:t>
        <a:bodyPr/>
        <a:lstStyle/>
        <a:p>
          <a:endParaRPr lang="ru-RU"/>
        </a:p>
      </dgm:t>
    </dgm:pt>
    <dgm:pt modelId="{057F1955-6DBA-47AF-AE56-DE9FA6842A05}" type="pres">
      <dgm:prSet presAssocID="{D8421CD3-AE76-42CD-ACCE-C0A290445B5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F0C973A-78BB-4265-98A6-D8F9D9990549}" type="pres">
      <dgm:prSet presAssocID="{B65297F8-91E4-48EB-8AC0-C0DD9D9D868F}" presName="root" presStyleCnt="0"/>
      <dgm:spPr/>
    </dgm:pt>
    <dgm:pt modelId="{762B80F9-D4AD-4D95-9BB2-B7FC457A9A83}" type="pres">
      <dgm:prSet presAssocID="{B65297F8-91E4-48EB-8AC0-C0DD9D9D868F}" presName="rootComposite" presStyleCnt="0"/>
      <dgm:spPr/>
    </dgm:pt>
    <dgm:pt modelId="{479882AE-9523-4D95-A045-9BE425430233}" type="pres">
      <dgm:prSet presAssocID="{B65297F8-91E4-48EB-8AC0-C0DD9D9D868F}" presName="rootText" presStyleLbl="node1" presStyleIdx="0" presStyleCnt="3"/>
      <dgm:spPr/>
      <dgm:t>
        <a:bodyPr/>
        <a:lstStyle/>
        <a:p>
          <a:endParaRPr lang="ru-RU"/>
        </a:p>
      </dgm:t>
    </dgm:pt>
    <dgm:pt modelId="{F7637D56-859F-4D6E-B627-04E718B67AD0}" type="pres">
      <dgm:prSet presAssocID="{B65297F8-91E4-48EB-8AC0-C0DD9D9D868F}" presName="rootConnector" presStyleLbl="node1" presStyleIdx="0" presStyleCnt="3"/>
      <dgm:spPr/>
      <dgm:t>
        <a:bodyPr/>
        <a:lstStyle/>
        <a:p>
          <a:endParaRPr lang="ru-RU"/>
        </a:p>
      </dgm:t>
    </dgm:pt>
    <dgm:pt modelId="{5096DD42-E4D0-43DC-BED6-1E7AEAB15042}" type="pres">
      <dgm:prSet presAssocID="{B65297F8-91E4-48EB-8AC0-C0DD9D9D868F}" presName="childShape" presStyleCnt="0"/>
      <dgm:spPr/>
    </dgm:pt>
    <dgm:pt modelId="{55DFCC7C-5B0C-424D-9BBE-CC1D8E0F0BD3}" type="pres">
      <dgm:prSet presAssocID="{D9CD0076-3657-432A-A504-FD0C1ED17923}" presName="Name13" presStyleLbl="parChTrans1D2" presStyleIdx="0" presStyleCnt="10"/>
      <dgm:spPr/>
      <dgm:t>
        <a:bodyPr/>
        <a:lstStyle/>
        <a:p>
          <a:endParaRPr lang="ru-RU"/>
        </a:p>
      </dgm:t>
    </dgm:pt>
    <dgm:pt modelId="{304EB11C-ECBB-4A39-8287-4755DAC8F8BB}" type="pres">
      <dgm:prSet presAssocID="{9BABBE76-534B-4AB7-AF37-9ACF46C4199C}" presName="childText" presStyleLbl="bgAcc1" presStyleIdx="0" presStyleCnt="10" custScaleX="1344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BF908D-F8BB-460E-A829-19B3B75A0BCF}" type="pres">
      <dgm:prSet presAssocID="{ADBF6503-86DA-480F-94B1-627FA746E888}" presName="Name13" presStyleLbl="parChTrans1D2" presStyleIdx="1" presStyleCnt="10"/>
      <dgm:spPr/>
      <dgm:t>
        <a:bodyPr/>
        <a:lstStyle/>
        <a:p>
          <a:endParaRPr lang="ru-RU"/>
        </a:p>
      </dgm:t>
    </dgm:pt>
    <dgm:pt modelId="{2D7B8467-5C4F-4F06-8BBB-B457B735B247}" type="pres">
      <dgm:prSet presAssocID="{5E9945D7-5EA5-4B22-B338-9812C7F282BD}" presName="childText" presStyleLbl="bgAcc1" presStyleIdx="1" presStyleCnt="10" custScaleX="128037" custScaleY="1260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8DAD02-DA54-4442-B2CB-25ABAC708918}" type="pres">
      <dgm:prSet presAssocID="{4BD8F263-E557-49BA-BFA0-EEB975CC0655}" presName="Name13" presStyleLbl="parChTrans1D2" presStyleIdx="2" presStyleCnt="10"/>
      <dgm:spPr/>
      <dgm:t>
        <a:bodyPr/>
        <a:lstStyle/>
        <a:p>
          <a:endParaRPr lang="ru-RU"/>
        </a:p>
      </dgm:t>
    </dgm:pt>
    <dgm:pt modelId="{8991B55E-419E-4797-9052-544BDFAF1ACF}" type="pres">
      <dgm:prSet presAssocID="{53E6F4DF-A149-4D0C-ADB2-3E1A7271A87F}" presName="childText" presStyleLbl="bgAcc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6F5DD9-07F7-4E2C-B57B-C987EC7C0553}" type="pres">
      <dgm:prSet presAssocID="{95CFA295-C4C9-4318-979D-DE653CE083FA}" presName="root" presStyleCnt="0"/>
      <dgm:spPr/>
    </dgm:pt>
    <dgm:pt modelId="{3B294F0A-6139-4279-8716-03F652444871}" type="pres">
      <dgm:prSet presAssocID="{95CFA295-C4C9-4318-979D-DE653CE083FA}" presName="rootComposite" presStyleCnt="0"/>
      <dgm:spPr/>
    </dgm:pt>
    <dgm:pt modelId="{6FDA4FB7-73A7-4BB8-ABDA-CDBA46817FE9}" type="pres">
      <dgm:prSet presAssocID="{95CFA295-C4C9-4318-979D-DE653CE083FA}" presName="rootText" presStyleLbl="node1" presStyleIdx="1" presStyleCnt="3" custScaleX="136881" custLinFactNeighborX="-14257" custLinFactNeighborY="-703"/>
      <dgm:spPr/>
      <dgm:t>
        <a:bodyPr/>
        <a:lstStyle/>
        <a:p>
          <a:endParaRPr lang="ru-RU"/>
        </a:p>
      </dgm:t>
    </dgm:pt>
    <dgm:pt modelId="{80F16447-6716-4AB1-9E66-0C3680326DC7}" type="pres">
      <dgm:prSet presAssocID="{95CFA295-C4C9-4318-979D-DE653CE083FA}" presName="rootConnector" presStyleLbl="node1" presStyleIdx="1" presStyleCnt="3"/>
      <dgm:spPr/>
      <dgm:t>
        <a:bodyPr/>
        <a:lstStyle/>
        <a:p>
          <a:endParaRPr lang="ru-RU"/>
        </a:p>
      </dgm:t>
    </dgm:pt>
    <dgm:pt modelId="{FBDCECFE-2595-48B8-988F-63C737AC49AF}" type="pres">
      <dgm:prSet presAssocID="{95CFA295-C4C9-4318-979D-DE653CE083FA}" presName="childShape" presStyleCnt="0"/>
      <dgm:spPr/>
    </dgm:pt>
    <dgm:pt modelId="{2F5B64B5-03F2-4D80-80CE-B4D2A9BB6E75}" type="pres">
      <dgm:prSet presAssocID="{1AE49146-874B-4187-8692-FAD22E26F14D}" presName="Name13" presStyleLbl="parChTrans1D2" presStyleIdx="3" presStyleCnt="10"/>
      <dgm:spPr/>
      <dgm:t>
        <a:bodyPr/>
        <a:lstStyle/>
        <a:p>
          <a:endParaRPr lang="ru-RU"/>
        </a:p>
      </dgm:t>
    </dgm:pt>
    <dgm:pt modelId="{89521650-BF46-4AE3-8C23-F1B548624317}" type="pres">
      <dgm:prSet presAssocID="{B37EEC87-9095-4471-A361-B3F7136BD579}" presName="childText" presStyleLbl="bgAcc1" presStyleIdx="3" presStyleCnt="10" custScaleX="156672" custLinFactNeighborX="-15123" custLinFactNeighborY="-38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B7CB31-A3A3-4CC9-9EE0-99C99FA97E05}" type="pres">
      <dgm:prSet presAssocID="{BED26782-CBE7-43DE-AE6F-67DC087E5FCE}" presName="Name13" presStyleLbl="parChTrans1D2" presStyleIdx="4" presStyleCnt="10"/>
      <dgm:spPr/>
      <dgm:t>
        <a:bodyPr/>
        <a:lstStyle/>
        <a:p>
          <a:endParaRPr lang="ru-RU"/>
        </a:p>
      </dgm:t>
    </dgm:pt>
    <dgm:pt modelId="{72D73B8A-A477-4F52-9A78-7C28F3DF9E55}" type="pres">
      <dgm:prSet presAssocID="{18642F3A-AEDF-470F-A223-3BF1B6B6155C}" presName="childText" presStyleLbl="bgAcc1" presStyleIdx="4" presStyleCnt="10" custScaleX="161612" custLinFactNeighborX="-15123" custLinFactNeighborY="41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A8F493-1DEB-4D3B-A4C8-196AC3E1B9E8}" type="pres">
      <dgm:prSet presAssocID="{4455F393-411B-440D-8BFB-9023C8A1D2E0}" presName="Name13" presStyleLbl="parChTrans1D2" presStyleIdx="5" presStyleCnt="10"/>
      <dgm:spPr/>
      <dgm:t>
        <a:bodyPr/>
        <a:lstStyle/>
        <a:p>
          <a:endParaRPr lang="ru-RU"/>
        </a:p>
      </dgm:t>
    </dgm:pt>
    <dgm:pt modelId="{D87F6EAA-F9C7-4615-B45F-91C7C949FF40}" type="pres">
      <dgm:prSet presAssocID="{992AC76A-EE98-4EBC-9910-C59E2A876EB2}" presName="childText" presStyleLbl="bgAcc1" presStyleIdx="5" presStyleCnt="10" custScaleX="160054" custLinFactNeighborX="-20214" custLinFactNeighborY="-61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ECF757-91B7-42E4-93F3-690F4A99337A}" type="pres">
      <dgm:prSet presAssocID="{A3EFFAE2-A9F1-4D39-919F-B37A6CEA3392}" presName="Name13" presStyleLbl="parChTrans1D2" presStyleIdx="6" presStyleCnt="10"/>
      <dgm:spPr/>
      <dgm:t>
        <a:bodyPr/>
        <a:lstStyle/>
        <a:p>
          <a:endParaRPr lang="ru-RU"/>
        </a:p>
      </dgm:t>
    </dgm:pt>
    <dgm:pt modelId="{8908E269-AAE9-47B8-A474-1325A3981634}" type="pres">
      <dgm:prSet presAssocID="{912FEF48-DDA9-4834-9F26-592ACD3D0962}" presName="childText" presStyleLbl="bgAcc1" presStyleIdx="6" presStyleCnt="10" custScaleX="157664" custScaleY="622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81B01F-DBCB-46DC-A32E-32CC198F134E}" type="pres">
      <dgm:prSet presAssocID="{E3B433F0-1818-45FD-87FC-224BD6BAD914}" presName="Name13" presStyleLbl="parChTrans1D2" presStyleIdx="7" presStyleCnt="10"/>
      <dgm:spPr/>
      <dgm:t>
        <a:bodyPr/>
        <a:lstStyle/>
        <a:p>
          <a:endParaRPr lang="ru-RU"/>
        </a:p>
      </dgm:t>
    </dgm:pt>
    <dgm:pt modelId="{A6B4A02A-4EC1-454D-A52E-5BE50C5E436C}" type="pres">
      <dgm:prSet presAssocID="{28AA53DB-3AAA-4A76-BAE5-B2FBA2D63FDF}" presName="childText" presStyleLbl="bgAcc1" presStyleIdx="7" presStyleCnt="10" custScaleX="168820" custScaleY="581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E9124A-C667-4BE7-B07B-8DBF7C53F562}" type="pres">
      <dgm:prSet presAssocID="{A0CD87B1-530B-41B9-930B-48B96EAC7168}" presName="root" presStyleCnt="0"/>
      <dgm:spPr/>
    </dgm:pt>
    <dgm:pt modelId="{29DC9850-245C-442B-92E6-CB1D95425166}" type="pres">
      <dgm:prSet presAssocID="{A0CD87B1-530B-41B9-930B-48B96EAC7168}" presName="rootComposite" presStyleCnt="0"/>
      <dgm:spPr/>
    </dgm:pt>
    <dgm:pt modelId="{9D196D8E-0C8B-43AC-8981-B173B1B5469F}" type="pres">
      <dgm:prSet presAssocID="{A0CD87B1-530B-41B9-930B-48B96EAC7168}" presName="rootText" presStyleLbl="node1" presStyleIdx="2" presStyleCnt="3" custScaleX="122135" custLinFactNeighborX="-13474" custLinFactNeighborY="-703"/>
      <dgm:spPr/>
      <dgm:t>
        <a:bodyPr/>
        <a:lstStyle/>
        <a:p>
          <a:endParaRPr lang="ru-RU"/>
        </a:p>
      </dgm:t>
    </dgm:pt>
    <dgm:pt modelId="{AE99CD44-56BE-4236-A767-7F148F143EC2}" type="pres">
      <dgm:prSet presAssocID="{A0CD87B1-530B-41B9-930B-48B96EAC7168}" presName="rootConnector" presStyleLbl="node1" presStyleIdx="2" presStyleCnt="3"/>
      <dgm:spPr/>
      <dgm:t>
        <a:bodyPr/>
        <a:lstStyle/>
        <a:p>
          <a:endParaRPr lang="ru-RU"/>
        </a:p>
      </dgm:t>
    </dgm:pt>
    <dgm:pt modelId="{C5217CC6-B69C-41E9-A556-293E7601C872}" type="pres">
      <dgm:prSet presAssocID="{A0CD87B1-530B-41B9-930B-48B96EAC7168}" presName="childShape" presStyleCnt="0"/>
      <dgm:spPr/>
    </dgm:pt>
    <dgm:pt modelId="{3101F8E9-A8A5-42CF-9998-6DE50055B258}" type="pres">
      <dgm:prSet presAssocID="{A8307015-EE1F-4672-A58F-01E90EB4661C}" presName="Name13" presStyleLbl="parChTrans1D2" presStyleIdx="8" presStyleCnt="10"/>
      <dgm:spPr/>
      <dgm:t>
        <a:bodyPr/>
        <a:lstStyle/>
        <a:p>
          <a:endParaRPr lang="ru-RU"/>
        </a:p>
      </dgm:t>
    </dgm:pt>
    <dgm:pt modelId="{01F15DAA-29FF-47B7-BAB0-72676ABEA79C}" type="pres">
      <dgm:prSet presAssocID="{DCEC6163-8E13-4488-9EEF-CBECD44A17C2}" presName="childText" presStyleLbl="bgAcc1" presStyleIdx="8" presStyleCnt="10" custScaleX="142330" custScaleY="209233" custLinFactNeighborX="-14144" custLinFactNeighborY="-38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622A59-D417-47A3-B1E9-44E41188BC84}" type="pres">
      <dgm:prSet presAssocID="{1740FB8E-E613-4807-850E-F2377B7B8F5F}" presName="Name13" presStyleLbl="parChTrans1D2" presStyleIdx="9" presStyleCnt="10"/>
      <dgm:spPr/>
      <dgm:t>
        <a:bodyPr/>
        <a:lstStyle/>
        <a:p>
          <a:endParaRPr lang="ru-RU"/>
        </a:p>
      </dgm:t>
    </dgm:pt>
    <dgm:pt modelId="{8D048272-5043-40F8-9DEE-AB584A1F7BF8}" type="pres">
      <dgm:prSet presAssocID="{00E94F64-6084-4BB0-99CC-4B2ECDC5D9D3}" presName="childText" presStyleLbl="bgAcc1" presStyleIdx="9" presStyleCnt="10" custScaleX="1600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C73DFA-2495-4A33-884F-38369746FDB7}" type="presOf" srcId="{53E6F4DF-A149-4D0C-ADB2-3E1A7271A87F}" destId="{8991B55E-419E-4797-9052-544BDFAF1ACF}" srcOrd="0" destOrd="0" presId="urn:microsoft.com/office/officeart/2005/8/layout/hierarchy3"/>
    <dgm:cxn modelId="{F565A69C-B4FD-4A64-9546-98B81C634D2C}" srcId="{B65297F8-91E4-48EB-8AC0-C0DD9D9D868F}" destId="{9BABBE76-534B-4AB7-AF37-9ACF46C4199C}" srcOrd="0" destOrd="0" parTransId="{D9CD0076-3657-432A-A504-FD0C1ED17923}" sibTransId="{BB1CB43C-7223-4318-BEE8-5433A226B21C}"/>
    <dgm:cxn modelId="{8B0AA967-2B6E-44F0-995A-2DE94618ED0B}" srcId="{95CFA295-C4C9-4318-979D-DE653CE083FA}" destId="{912FEF48-DDA9-4834-9F26-592ACD3D0962}" srcOrd="3" destOrd="0" parTransId="{A3EFFAE2-A9F1-4D39-919F-B37A6CEA3392}" sibTransId="{CBBF672F-E923-47DA-96C8-19B7F8595CAB}"/>
    <dgm:cxn modelId="{698A7771-DCC2-43C6-A9E3-3AA6A80F9718}" type="presOf" srcId="{B65297F8-91E4-48EB-8AC0-C0DD9D9D868F}" destId="{F7637D56-859F-4D6E-B627-04E718B67AD0}" srcOrd="1" destOrd="0" presId="urn:microsoft.com/office/officeart/2005/8/layout/hierarchy3"/>
    <dgm:cxn modelId="{BA978A91-6870-4496-BE05-2A4389C5B7BE}" type="presOf" srcId="{4BD8F263-E557-49BA-BFA0-EEB975CC0655}" destId="{F78DAD02-DA54-4442-B2CB-25ABAC708918}" srcOrd="0" destOrd="0" presId="urn:microsoft.com/office/officeart/2005/8/layout/hierarchy3"/>
    <dgm:cxn modelId="{1D7BC0ED-13F4-4774-8105-FD51AD99AD3C}" type="presOf" srcId="{18642F3A-AEDF-470F-A223-3BF1B6B6155C}" destId="{72D73B8A-A477-4F52-9A78-7C28F3DF9E55}" srcOrd="0" destOrd="0" presId="urn:microsoft.com/office/officeart/2005/8/layout/hierarchy3"/>
    <dgm:cxn modelId="{428D664B-D1CB-4B65-A168-EB5EEA55E3C3}" type="presOf" srcId="{B65297F8-91E4-48EB-8AC0-C0DD9D9D868F}" destId="{479882AE-9523-4D95-A045-9BE425430233}" srcOrd="0" destOrd="0" presId="urn:microsoft.com/office/officeart/2005/8/layout/hierarchy3"/>
    <dgm:cxn modelId="{6368F301-366B-423A-B480-BB037A21904E}" type="presOf" srcId="{1740FB8E-E613-4807-850E-F2377B7B8F5F}" destId="{9E622A59-D417-47A3-B1E9-44E41188BC84}" srcOrd="0" destOrd="0" presId="urn:microsoft.com/office/officeart/2005/8/layout/hierarchy3"/>
    <dgm:cxn modelId="{AFBF6D5C-8483-4919-A6A5-E2033DD5A9E9}" type="presOf" srcId="{DCEC6163-8E13-4488-9EEF-CBECD44A17C2}" destId="{01F15DAA-29FF-47B7-BAB0-72676ABEA79C}" srcOrd="0" destOrd="0" presId="urn:microsoft.com/office/officeart/2005/8/layout/hierarchy3"/>
    <dgm:cxn modelId="{58DA0CD7-2A1A-4BBB-BD4A-7C48A3BB2C09}" type="presOf" srcId="{B37EEC87-9095-4471-A361-B3F7136BD579}" destId="{89521650-BF46-4AE3-8C23-F1B548624317}" srcOrd="0" destOrd="0" presId="urn:microsoft.com/office/officeart/2005/8/layout/hierarchy3"/>
    <dgm:cxn modelId="{97946F9D-6332-4FF7-B7A7-835211635DE9}" type="presOf" srcId="{A0CD87B1-530B-41B9-930B-48B96EAC7168}" destId="{9D196D8E-0C8B-43AC-8981-B173B1B5469F}" srcOrd="0" destOrd="0" presId="urn:microsoft.com/office/officeart/2005/8/layout/hierarchy3"/>
    <dgm:cxn modelId="{E36A78B0-71AD-470B-8523-804EB7209FDA}" type="presOf" srcId="{A0CD87B1-530B-41B9-930B-48B96EAC7168}" destId="{AE99CD44-56BE-4236-A767-7F148F143EC2}" srcOrd="1" destOrd="0" presId="urn:microsoft.com/office/officeart/2005/8/layout/hierarchy3"/>
    <dgm:cxn modelId="{C07FFB7C-82BE-42E4-8A2A-02251A25C6F3}" type="presOf" srcId="{00E94F64-6084-4BB0-99CC-4B2ECDC5D9D3}" destId="{8D048272-5043-40F8-9DEE-AB584A1F7BF8}" srcOrd="0" destOrd="0" presId="urn:microsoft.com/office/officeart/2005/8/layout/hierarchy3"/>
    <dgm:cxn modelId="{B918B322-49DE-4D2D-ABC1-37254835E73C}" type="presOf" srcId="{A8307015-EE1F-4672-A58F-01E90EB4661C}" destId="{3101F8E9-A8A5-42CF-9998-6DE50055B258}" srcOrd="0" destOrd="0" presId="urn:microsoft.com/office/officeart/2005/8/layout/hierarchy3"/>
    <dgm:cxn modelId="{9E25E87A-106C-4D83-85D2-0A2A06E3016F}" srcId="{A0CD87B1-530B-41B9-930B-48B96EAC7168}" destId="{00E94F64-6084-4BB0-99CC-4B2ECDC5D9D3}" srcOrd="1" destOrd="0" parTransId="{1740FB8E-E613-4807-850E-F2377B7B8F5F}" sibTransId="{6EFA38A9-9C1E-4687-A478-B5E093EEF130}"/>
    <dgm:cxn modelId="{5FA41453-1297-431C-8112-C21382AB567F}" srcId="{95CFA295-C4C9-4318-979D-DE653CE083FA}" destId="{992AC76A-EE98-4EBC-9910-C59E2A876EB2}" srcOrd="2" destOrd="0" parTransId="{4455F393-411B-440D-8BFB-9023C8A1D2E0}" sibTransId="{F7C1DCBF-CDBE-425D-9AA9-FFE8966AC129}"/>
    <dgm:cxn modelId="{F75F3EB3-94E3-419C-A033-24787C090164}" srcId="{95CFA295-C4C9-4318-979D-DE653CE083FA}" destId="{28AA53DB-3AAA-4A76-BAE5-B2FBA2D63FDF}" srcOrd="4" destOrd="0" parTransId="{E3B433F0-1818-45FD-87FC-224BD6BAD914}" sibTransId="{DB467E2B-B237-4EA2-9275-C5F036614E50}"/>
    <dgm:cxn modelId="{FB69379D-F4F2-45BE-B6FD-5E53D3FF7FEF}" srcId="{D8421CD3-AE76-42CD-ACCE-C0A290445B50}" destId="{A0CD87B1-530B-41B9-930B-48B96EAC7168}" srcOrd="2" destOrd="0" parTransId="{A6203BBA-1473-4A18-83F1-A47D35F3A51E}" sibTransId="{4125E97D-A3E8-488B-83D7-B21C0BA0EADE}"/>
    <dgm:cxn modelId="{3E6E5435-EB85-4EF2-B1D3-2FB96377770E}" srcId="{B65297F8-91E4-48EB-8AC0-C0DD9D9D868F}" destId="{53E6F4DF-A149-4D0C-ADB2-3E1A7271A87F}" srcOrd="2" destOrd="0" parTransId="{4BD8F263-E557-49BA-BFA0-EEB975CC0655}" sibTransId="{521E9F7C-0899-406B-89A2-32B9B53F327E}"/>
    <dgm:cxn modelId="{23A1DB6C-236E-4071-84BC-BE631747F48E}" srcId="{D8421CD3-AE76-42CD-ACCE-C0A290445B50}" destId="{95CFA295-C4C9-4318-979D-DE653CE083FA}" srcOrd="1" destOrd="0" parTransId="{382B9E27-1D3F-4296-9532-385C0B83F892}" sibTransId="{F1858C2D-A160-4994-A7C7-3CD5D2A3AEB6}"/>
    <dgm:cxn modelId="{05204F11-01AF-46C2-BEEB-88511CA62A78}" type="presOf" srcId="{95CFA295-C4C9-4318-979D-DE653CE083FA}" destId="{80F16447-6716-4AB1-9E66-0C3680326DC7}" srcOrd="1" destOrd="0" presId="urn:microsoft.com/office/officeart/2005/8/layout/hierarchy3"/>
    <dgm:cxn modelId="{CFA68098-E0F9-4D28-855B-44EF142A5C1D}" type="presOf" srcId="{5E9945D7-5EA5-4B22-B338-9812C7F282BD}" destId="{2D7B8467-5C4F-4F06-8BBB-B457B735B247}" srcOrd="0" destOrd="0" presId="urn:microsoft.com/office/officeart/2005/8/layout/hierarchy3"/>
    <dgm:cxn modelId="{76739D61-85A5-4694-9BF4-689958CBB15A}" srcId="{B65297F8-91E4-48EB-8AC0-C0DD9D9D868F}" destId="{5E9945D7-5EA5-4B22-B338-9812C7F282BD}" srcOrd="1" destOrd="0" parTransId="{ADBF6503-86DA-480F-94B1-627FA746E888}" sibTransId="{A487D4C8-4612-451D-9648-2C402E84E04D}"/>
    <dgm:cxn modelId="{A66AEA1D-8574-4C13-93FC-580CFF6CADB8}" type="presOf" srcId="{95CFA295-C4C9-4318-979D-DE653CE083FA}" destId="{6FDA4FB7-73A7-4BB8-ABDA-CDBA46817FE9}" srcOrd="0" destOrd="0" presId="urn:microsoft.com/office/officeart/2005/8/layout/hierarchy3"/>
    <dgm:cxn modelId="{89EB11EC-F15B-447F-B7DE-81F23967BF35}" type="presOf" srcId="{9BABBE76-534B-4AB7-AF37-9ACF46C4199C}" destId="{304EB11C-ECBB-4A39-8287-4755DAC8F8BB}" srcOrd="0" destOrd="0" presId="urn:microsoft.com/office/officeart/2005/8/layout/hierarchy3"/>
    <dgm:cxn modelId="{15E12203-936E-490D-9891-49EF92DEE9B0}" srcId="{A0CD87B1-530B-41B9-930B-48B96EAC7168}" destId="{DCEC6163-8E13-4488-9EEF-CBECD44A17C2}" srcOrd="0" destOrd="0" parTransId="{A8307015-EE1F-4672-A58F-01E90EB4661C}" sibTransId="{F56930E7-6B67-4C0F-8778-D303DF2BD9C4}"/>
    <dgm:cxn modelId="{BE03AD52-BBDE-42D6-A919-C8AE29BBFDAB}" srcId="{95CFA295-C4C9-4318-979D-DE653CE083FA}" destId="{B37EEC87-9095-4471-A361-B3F7136BD579}" srcOrd="0" destOrd="0" parTransId="{1AE49146-874B-4187-8692-FAD22E26F14D}" sibTransId="{3F0B692C-9CAA-43CD-BE05-1CEC8D515E23}"/>
    <dgm:cxn modelId="{E2FFEAAF-B798-4B47-BEA8-6ECA3D3D773C}" type="presOf" srcId="{4455F393-411B-440D-8BFB-9023C8A1D2E0}" destId="{D1A8F493-1DEB-4D3B-A4C8-196AC3E1B9E8}" srcOrd="0" destOrd="0" presId="urn:microsoft.com/office/officeart/2005/8/layout/hierarchy3"/>
    <dgm:cxn modelId="{DD289073-A2D0-498E-93F2-423E6A25DD7B}" type="presOf" srcId="{912FEF48-DDA9-4834-9F26-592ACD3D0962}" destId="{8908E269-AAE9-47B8-A474-1325A3981634}" srcOrd="0" destOrd="0" presId="urn:microsoft.com/office/officeart/2005/8/layout/hierarchy3"/>
    <dgm:cxn modelId="{9BC43228-EDEA-403B-A935-BB8260180C30}" srcId="{D8421CD3-AE76-42CD-ACCE-C0A290445B50}" destId="{B65297F8-91E4-48EB-8AC0-C0DD9D9D868F}" srcOrd="0" destOrd="0" parTransId="{A726163A-FBE7-49BB-BC1C-235BB7D9152B}" sibTransId="{5C61377E-1D46-4921-9BF2-364FC4EE5674}"/>
    <dgm:cxn modelId="{CC01BB1B-C4B0-45C1-B3B2-D3B3E5915CDB}" type="presOf" srcId="{A3EFFAE2-A9F1-4D39-919F-B37A6CEA3392}" destId="{24ECF757-91B7-42E4-93F3-690F4A99337A}" srcOrd="0" destOrd="0" presId="urn:microsoft.com/office/officeart/2005/8/layout/hierarchy3"/>
    <dgm:cxn modelId="{D3DFF64E-46DA-448C-B309-7D2D6277F84C}" type="presOf" srcId="{D9CD0076-3657-432A-A504-FD0C1ED17923}" destId="{55DFCC7C-5B0C-424D-9BBE-CC1D8E0F0BD3}" srcOrd="0" destOrd="0" presId="urn:microsoft.com/office/officeart/2005/8/layout/hierarchy3"/>
    <dgm:cxn modelId="{FFBB5B81-60A9-440D-BBBE-45BB08414A18}" type="presOf" srcId="{D8421CD3-AE76-42CD-ACCE-C0A290445B50}" destId="{057F1955-6DBA-47AF-AE56-DE9FA6842A05}" srcOrd="0" destOrd="0" presId="urn:microsoft.com/office/officeart/2005/8/layout/hierarchy3"/>
    <dgm:cxn modelId="{D6A54D64-9043-4960-B444-4322E8B3ADE9}" srcId="{95CFA295-C4C9-4318-979D-DE653CE083FA}" destId="{18642F3A-AEDF-470F-A223-3BF1B6B6155C}" srcOrd="1" destOrd="0" parTransId="{BED26782-CBE7-43DE-AE6F-67DC087E5FCE}" sibTransId="{98F46BCA-4771-4674-A8D6-F2C0485F6B28}"/>
    <dgm:cxn modelId="{59AAB074-372E-4849-A0E3-814C13966C76}" type="presOf" srcId="{E3B433F0-1818-45FD-87FC-224BD6BAD914}" destId="{5981B01F-DBCB-46DC-A32E-32CC198F134E}" srcOrd="0" destOrd="0" presId="urn:microsoft.com/office/officeart/2005/8/layout/hierarchy3"/>
    <dgm:cxn modelId="{D286D08C-651B-4A9D-9B14-965133E53718}" type="presOf" srcId="{992AC76A-EE98-4EBC-9910-C59E2A876EB2}" destId="{D87F6EAA-F9C7-4615-B45F-91C7C949FF40}" srcOrd="0" destOrd="0" presId="urn:microsoft.com/office/officeart/2005/8/layout/hierarchy3"/>
    <dgm:cxn modelId="{2BB65D78-6BDE-4C93-809B-97C4EBE1D06B}" type="presOf" srcId="{1AE49146-874B-4187-8692-FAD22E26F14D}" destId="{2F5B64B5-03F2-4D80-80CE-B4D2A9BB6E75}" srcOrd="0" destOrd="0" presId="urn:microsoft.com/office/officeart/2005/8/layout/hierarchy3"/>
    <dgm:cxn modelId="{AF879878-B5D5-42B2-9BAF-691582C07EF5}" type="presOf" srcId="{BED26782-CBE7-43DE-AE6F-67DC087E5FCE}" destId="{CEB7CB31-A3A3-4CC9-9EE0-99C99FA97E05}" srcOrd="0" destOrd="0" presId="urn:microsoft.com/office/officeart/2005/8/layout/hierarchy3"/>
    <dgm:cxn modelId="{9056FEBE-D1BD-4F0E-AE89-F97F5B32902C}" type="presOf" srcId="{28AA53DB-3AAA-4A76-BAE5-B2FBA2D63FDF}" destId="{A6B4A02A-4EC1-454D-A52E-5BE50C5E436C}" srcOrd="0" destOrd="0" presId="urn:microsoft.com/office/officeart/2005/8/layout/hierarchy3"/>
    <dgm:cxn modelId="{49029810-107D-4095-B8F3-822522DE224A}" type="presOf" srcId="{ADBF6503-86DA-480F-94B1-627FA746E888}" destId="{A7BF908D-F8BB-460E-A829-19B3B75A0BCF}" srcOrd="0" destOrd="0" presId="urn:microsoft.com/office/officeart/2005/8/layout/hierarchy3"/>
    <dgm:cxn modelId="{5733D393-428E-46C6-BD67-CEA08715CB1C}" type="presParOf" srcId="{057F1955-6DBA-47AF-AE56-DE9FA6842A05}" destId="{EF0C973A-78BB-4265-98A6-D8F9D9990549}" srcOrd="0" destOrd="0" presId="urn:microsoft.com/office/officeart/2005/8/layout/hierarchy3"/>
    <dgm:cxn modelId="{9301B86F-F9B4-4EFE-BC75-4103C32C61F5}" type="presParOf" srcId="{EF0C973A-78BB-4265-98A6-D8F9D9990549}" destId="{762B80F9-D4AD-4D95-9BB2-B7FC457A9A83}" srcOrd="0" destOrd="0" presId="urn:microsoft.com/office/officeart/2005/8/layout/hierarchy3"/>
    <dgm:cxn modelId="{B937E6D8-6A81-466F-ADE9-79EB1DBF945E}" type="presParOf" srcId="{762B80F9-D4AD-4D95-9BB2-B7FC457A9A83}" destId="{479882AE-9523-4D95-A045-9BE425430233}" srcOrd="0" destOrd="0" presId="urn:microsoft.com/office/officeart/2005/8/layout/hierarchy3"/>
    <dgm:cxn modelId="{F0614EDC-8E6E-497F-85A7-DB527186A99E}" type="presParOf" srcId="{762B80F9-D4AD-4D95-9BB2-B7FC457A9A83}" destId="{F7637D56-859F-4D6E-B627-04E718B67AD0}" srcOrd="1" destOrd="0" presId="urn:microsoft.com/office/officeart/2005/8/layout/hierarchy3"/>
    <dgm:cxn modelId="{7548F803-1A77-469A-9E9E-AE1C87BAFA24}" type="presParOf" srcId="{EF0C973A-78BB-4265-98A6-D8F9D9990549}" destId="{5096DD42-E4D0-43DC-BED6-1E7AEAB15042}" srcOrd="1" destOrd="0" presId="urn:microsoft.com/office/officeart/2005/8/layout/hierarchy3"/>
    <dgm:cxn modelId="{38ABCAAE-A605-4990-810D-0FE2FAC9E064}" type="presParOf" srcId="{5096DD42-E4D0-43DC-BED6-1E7AEAB15042}" destId="{55DFCC7C-5B0C-424D-9BBE-CC1D8E0F0BD3}" srcOrd="0" destOrd="0" presId="urn:microsoft.com/office/officeart/2005/8/layout/hierarchy3"/>
    <dgm:cxn modelId="{4CE4EB93-7AA0-4640-99A1-322867AA6E81}" type="presParOf" srcId="{5096DD42-E4D0-43DC-BED6-1E7AEAB15042}" destId="{304EB11C-ECBB-4A39-8287-4755DAC8F8BB}" srcOrd="1" destOrd="0" presId="urn:microsoft.com/office/officeart/2005/8/layout/hierarchy3"/>
    <dgm:cxn modelId="{7BDB1B5F-8FF0-4E79-A003-1C407B29341A}" type="presParOf" srcId="{5096DD42-E4D0-43DC-BED6-1E7AEAB15042}" destId="{A7BF908D-F8BB-460E-A829-19B3B75A0BCF}" srcOrd="2" destOrd="0" presId="urn:microsoft.com/office/officeart/2005/8/layout/hierarchy3"/>
    <dgm:cxn modelId="{0683FCB6-789D-4796-9E1E-F537508E8C27}" type="presParOf" srcId="{5096DD42-E4D0-43DC-BED6-1E7AEAB15042}" destId="{2D7B8467-5C4F-4F06-8BBB-B457B735B247}" srcOrd="3" destOrd="0" presId="urn:microsoft.com/office/officeart/2005/8/layout/hierarchy3"/>
    <dgm:cxn modelId="{2B9F5851-F943-49EF-A138-405561E6A96A}" type="presParOf" srcId="{5096DD42-E4D0-43DC-BED6-1E7AEAB15042}" destId="{F78DAD02-DA54-4442-B2CB-25ABAC708918}" srcOrd="4" destOrd="0" presId="urn:microsoft.com/office/officeart/2005/8/layout/hierarchy3"/>
    <dgm:cxn modelId="{A388FA74-3437-49DC-AA60-6E0D04138DD6}" type="presParOf" srcId="{5096DD42-E4D0-43DC-BED6-1E7AEAB15042}" destId="{8991B55E-419E-4797-9052-544BDFAF1ACF}" srcOrd="5" destOrd="0" presId="urn:microsoft.com/office/officeart/2005/8/layout/hierarchy3"/>
    <dgm:cxn modelId="{BE24A955-26DB-4841-9524-B184B52B8D55}" type="presParOf" srcId="{057F1955-6DBA-47AF-AE56-DE9FA6842A05}" destId="{116F5DD9-07F7-4E2C-B57B-C987EC7C0553}" srcOrd="1" destOrd="0" presId="urn:microsoft.com/office/officeart/2005/8/layout/hierarchy3"/>
    <dgm:cxn modelId="{8A25F7C9-5E51-42C8-B50C-AA374DCD2FD1}" type="presParOf" srcId="{116F5DD9-07F7-4E2C-B57B-C987EC7C0553}" destId="{3B294F0A-6139-4279-8716-03F652444871}" srcOrd="0" destOrd="0" presId="urn:microsoft.com/office/officeart/2005/8/layout/hierarchy3"/>
    <dgm:cxn modelId="{96772115-8729-4089-9A5C-D5DA065DA5BB}" type="presParOf" srcId="{3B294F0A-6139-4279-8716-03F652444871}" destId="{6FDA4FB7-73A7-4BB8-ABDA-CDBA46817FE9}" srcOrd="0" destOrd="0" presId="urn:microsoft.com/office/officeart/2005/8/layout/hierarchy3"/>
    <dgm:cxn modelId="{323733FC-13B9-4C23-8DE4-6F6089F22924}" type="presParOf" srcId="{3B294F0A-6139-4279-8716-03F652444871}" destId="{80F16447-6716-4AB1-9E66-0C3680326DC7}" srcOrd="1" destOrd="0" presId="urn:microsoft.com/office/officeart/2005/8/layout/hierarchy3"/>
    <dgm:cxn modelId="{9832F6EE-9A71-4A8D-9729-803004DA2D45}" type="presParOf" srcId="{116F5DD9-07F7-4E2C-B57B-C987EC7C0553}" destId="{FBDCECFE-2595-48B8-988F-63C737AC49AF}" srcOrd="1" destOrd="0" presId="urn:microsoft.com/office/officeart/2005/8/layout/hierarchy3"/>
    <dgm:cxn modelId="{97AE4B9C-B35E-49B8-BD87-F9FB2A3EEF7C}" type="presParOf" srcId="{FBDCECFE-2595-48B8-988F-63C737AC49AF}" destId="{2F5B64B5-03F2-4D80-80CE-B4D2A9BB6E75}" srcOrd="0" destOrd="0" presId="urn:microsoft.com/office/officeart/2005/8/layout/hierarchy3"/>
    <dgm:cxn modelId="{17F37CB6-A60A-4E0C-8DB5-1E2CBB9C76E9}" type="presParOf" srcId="{FBDCECFE-2595-48B8-988F-63C737AC49AF}" destId="{89521650-BF46-4AE3-8C23-F1B548624317}" srcOrd="1" destOrd="0" presId="urn:microsoft.com/office/officeart/2005/8/layout/hierarchy3"/>
    <dgm:cxn modelId="{FCD1B038-0160-4A03-8791-14E82F8B0610}" type="presParOf" srcId="{FBDCECFE-2595-48B8-988F-63C737AC49AF}" destId="{CEB7CB31-A3A3-4CC9-9EE0-99C99FA97E05}" srcOrd="2" destOrd="0" presId="urn:microsoft.com/office/officeart/2005/8/layout/hierarchy3"/>
    <dgm:cxn modelId="{8A6FADEF-2DC3-4DEA-A169-1C1BDD3B25A8}" type="presParOf" srcId="{FBDCECFE-2595-48B8-988F-63C737AC49AF}" destId="{72D73B8A-A477-4F52-9A78-7C28F3DF9E55}" srcOrd="3" destOrd="0" presId="urn:microsoft.com/office/officeart/2005/8/layout/hierarchy3"/>
    <dgm:cxn modelId="{3693FDEF-776F-428C-96BB-A3001F73BA07}" type="presParOf" srcId="{FBDCECFE-2595-48B8-988F-63C737AC49AF}" destId="{D1A8F493-1DEB-4D3B-A4C8-196AC3E1B9E8}" srcOrd="4" destOrd="0" presId="urn:microsoft.com/office/officeart/2005/8/layout/hierarchy3"/>
    <dgm:cxn modelId="{7F42EBA8-899F-44B3-B526-FEA9B8D0ECA4}" type="presParOf" srcId="{FBDCECFE-2595-48B8-988F-63C737AC49AF}" destId="{D87F6EAA-F9C7-4615-B45F-91C7C949FF40}" srcOrd="5" destOrd="0" presId="urn:microsoft.com/office/officeart/2005/8/layout/hierarchy3"/>
    <dgm:cxn modelId="{EBFD4963-25E8-4A4A-A87C-84FB83614B47}" type="presParOf" srcId="{FBDCECFE-2595-48B8-988F-63C737AC49AF}" destId="{24ECF757-91B7-42E4-93F3-690F4A99337A}" srcOrd="6" destOrd="0" presId="urn:microsoft.com/office/officeart/2005/8/layout/hierarchy3"/>
    <dgm:cxn modelId="{FA7F307E-875B-4FF4-AF6C-C4347142DB42}" type="presParOf" srcId="{FBDCECFE-2595-48B8-988F-63C737AC49AF}" destId="{8908E269-AAE9-47B8-A474-1325A3981634}" srcOrd="7" destOrd="0" presId="urn:microsoft.com/office/officeart/2005/8/layout/hierarchy3"/>
    <dgm:cxn modelId="{E197ED32-4128-4856-B9C1-F0D2B0706F28}" type="presParOf" srcId="{FBDCECFE-2595-48B8-988F-63C737AC49AF}" destId="{5981B01F-DBCB-46DC-A32E-32CC198F134E}" srcOrd="8" destOrd="0" presId="urn:microsoft.com/office/officeart/2005/8/layout/hierarchy3"/>
    <dgm:cxn modelId="{B5C807FA-8308-41FE-ABEB-9386207C5FBA}" type="presParOf" srcId="{FBDCECFE-2595-48B8-988F-63C737AC49AF}" destId="{A6B4A02A-4EC1-454D-A52E-5BE50C5E436C}" srcOrd="9" destOrd="0" presId="urn:microsoft.com/office/officeart/2005/8/layout/hierarchy3"/>
    <dgm:cxn modelId="{686CECC6-D006-45AE-B87D-76D73BFE8869}" type="presParOf" srcId="{057F1955-6DBA-47AF-AE56-DE9FA6842A05}" destId="{D5E9124A-C667-4BE7-B07B-8DBF7C53F562}" srcOrd="2" destOrd="0" presId="urn:microsoft.com/office/officeart/2005/8/layout/hierarchy3"/>
    <dgm:cxn modelId="{19896E7D-32A3-4E1B-B306-6D51655CE382}" type="presParOf" srcId="{D5E9124A-C667-4BE7-B07B-8DBF7C53F562}" destId="{29DC9850-245C-442B-92E6-CB1D95425166}" srcOrd="0" destOrd="0" presId="urn:microsoft.com/office/officeart/2005/8/layout/hierarchy3"/>
    <dgm:cxn modelId="{C14DB97A-4635-40F5-88A9-D10B2CE3BA04}" type="presParOf" srcId="{29DC9850-245C-442B-92E6-CB1D95425166}" destId="{9D196D8E-0C8B-43AC-8981-B173B1B5469F}" srcOrd="0" destOrd="0" presId="urn:microsoft.com/office/officeart/2005/8/layout/hierarchy3"/>
    <dgm:cxn modelId="{A4FB9F8D-1DAE-483E-8EED-8D6071CB0906}" type="presParOf" srcId="{29DC9850-245C-442B-92E6-CB1D95425166}" destId="{AE99CD44-56BE-4236-A767-7F148F143EC2}" srcOrd="1" destOrd="0" presId="urn:microsoft.com/office/officeart/2005/8/layout/hierarchy3"/>
    <dgm:cxn modelId="{A242B980-0A62-4278-B8AC-FC807F147FAB}" type="presParOf" srcId="{D5E9124A-C667-4BE7-B07B-8DBF7C53F562}" destId="{C5217CC6-B69C-41E9-A556-293E7601C872}" srcOrd="1" destOrd="0" presId="urn:microsoft.com/office/officeart/2005/8/layout/hierarchy3"/>
    <dgm:cxn modelId="{AC772A22-13A9-4A13-9712-FD360BF6427B}" type="presParOf" srcId="{C5217CC6-B69C-41E9-A556-293E7601C872}" destId="{3101F8E9-A8A5-42CF-9998-6DE50055B258}" srcOrd="0" destOrd="0" presId="urn:microsoft.com/office/officeart/2005/8/layout/hierarchy3"/>
    <dgm:cxn modelId="{FC41BE98-C0DB-46C5-B832-EFD5FE021D78}" type="presParOf" srcId="{C5217CC6-B69C-41E9-A556-293E7601C872}" destId="{01F15DAA-29FF-47B7-BAB0-72676ABEA79C}" srcOrd="1" destOrd="0" presId="urn:microsoft.com/office/officeart/2005/8/layout/hierarchy3"/>
    <dgm:cxn modelId="{938ADF0C-8C28-49AC-9B81-994ED22D83CB}" type="presParOf" srcId="{C5217CC6-B69C-41E9-A556-293E7601C872}" destId="{9E622A59-D417-47A3-B1E9-44E41188BC84}" srcOrd="2" destOrd="0" presId="urn:microsoft.com/office/officeart/2005/8/layout/hierarchy3"/>
    <dgm:cxn modelId="{CB75F29B-61CC-4E43-B159-26E0F45659AC}" type="presParOf" srcId="{C5217CC6-B69C-41E9-A556-293E7601C872}" destId="{8D048272-5043-40F8-9DEE-AB584A1F7BF8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397C6E-0339-4BD1-B4B2-56AAEC46109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A833D0-D3F9-427E-8A9B-13D66278E454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b="1" dirty="0" smtClean="0">
            <a:solidFill>
              <a:srgbClr val="002060"/>
            </a:solidFill>
          </a:endParaRP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>
              <a:solidFill>
                <a:srgbClr val="002060"/>
              </a:solidFill>
            </a:rPr>
            <a:t>В минувшем году на развитие физической культуры и спорта израсходовано </a:t>
          </a: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>
              <a:solidFill>
                <a:srgbClr val="C00000"/>
              </a:solidFill>
            </a:rPr>
            <a:t>19,5 млн. руб. </a:t>
          </a:r>
        </a:p>
        <a:p>
          <a:pPr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F43576F3-BF23-4614-A003-F1ED375A79E0}" type="parTrans" cxnId="{A86EE70A-4317-42E7-B77E-C1CB3D3A6EC5}">
      <dgm:prSet/>
      <dgm:spPr/>
      <dgm:t>
        <a:bodyPr/>
        <a:lstStyle/>
        <a:p>
          <a:endParaRPr lang="ru-RU"/>
        </a:p>
      </dgm:t>
    </dgm:pt>
    <dgm:pt modelId="{6715AA47-E495-47A0-8455-317CCAEAB697}" type="sibTrans" cxnId="{A86EE70A-4317-42E7-B77E-C1CB3D3A6EC5}">
      <dgm:prSet/>
      <dgm:spPr/>
      <dgm:t>
        <a:bodyPr/>
        <a:lstStyle/>
        <a:p>
          <a:endParaRPr lang="ru-RU"/>
        </a:p>
      </dgm:t>
    </dgm:pt>
    <dgm:pt modelId="{4A6B0D43-731D-4663-B842-ACA7588EB1EA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rgbClr val="002060"/>
              </a:solidFill>
            </a:rPr>
            <a:t>Доля населения, систематически занимающегося физической культурой и спортом, составила </a:t>
          </a:r>
          <a:r>
            <a:rPr lang="ru-RU" sz="1400" b="1" dirty="0" smtClean="0">
              <a:solidFill>
                <a:srgbClr val="C00000"/>
              </a:solidFill>
            </a:rPr>
            <a:t>53,7%, </a:t>
          </a:r>
          <a:r>
            <a:rPr lang="ru-RU" sz="1400" b="1" dirty="0" smtClean="0">
              <a:solidFill>
                <a:srgbClr val="002060"/>
              </a:solidFill>
            </a:rPr>
            <a:t>обучающихся  </a:t>
          </a:r>
          <a:endParaRPr lang="ru-RU" b="1" dirty="0">
            <a:solidFill>
              <a:srgbClr val="002060"/>
            </a:solidFill>
          </a:endParaRPr>
        </a:p>
      </dgm:t>
    </dgm:pt>
    <dgm:pt modelId="{FF0E92B7-7210-4FA2-9AF4-ED88B7726EB2}" type="parTrans" cxnId="{655E1036-714F-4A53-BD79-61570EB1EFAC}">
      <dgm:prSet/>
      <dgm:spPr/>
      <dgm:t>
        <a:bodyPr/>
        <a:lstStyle/>
        <a:p>
          <a:endParaRPr lang="ru-RU"/>
        </a:p>
      </dgm:t>
    </dgm:pt>
    <dgm:pt modelId="{570F2B63-C36F-4BBB-804C-F36040013563}" type="sibTrans" cxnId="{655E1036-714F-4A53-BD79-61570EB1EFAC}">
      <dgm:prSet/>
      <dgm:spPr/>
      <dgm:t>
        <a:bodyPr/>
        <a:lstStyle/>
        <a:p>
          <a:endParaRPr lang="ru-RU"/>
        </a:p>
      </dgm:t>
    </dgm:pt>
    <dgm:pt modelId="{1197087E-62A6-4101-A2E0-8BFD9F12358D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>
              <a:solidFill>
                <a:srgbClr val="002060"/>
              </a:solidFill>
            </a:rPr>
            <a:t>Проведено </a:t>
          </a:r>
          <a:r>
            <a:rPr lang="ru-RU" sz="1600" b="1" dirty="0" smtClean="0">
              <a:solidFill>
                <a:srgbClr val="C00000"/>
              </a:solidFill>
            </a:rPr>
            <a:t>55</a:t>
          </a:r>
          <a:r>
            <a:rPr lang="ru-RU" sz="1600" b="1" dirty="0" smtClean="0">
              <a:solidFill>
                <a:srgbClr val="002060"/>
              </a:solidFill>
            </a:rPr>
            <a:t> спортивных мероприятий. </a:t>
          </a:r>
        </a:p>
        <a:p>
          <a:pPr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B8B36437-E9B1-4CC0-90E8-AB7957A19D1B}" type="parTrans" cxnId="{6E4A9206-96A8-4294-AE39-17D0E4E9E890}">
      <dgm:prSet/>
      <dgm:spPr/>
      <dgm:t>
        <a:bodyPr/>
        <a:lstStyle/>
        <a:p>
          <a:endParaRPr lang="ru-RU"/>
        </a:p>
      </dgm:t>
    </dgm:pt>
    <dgm:pt modelId="{82D9E1B7-495E-4D1D-BB08-3760E3EA0427}" type="sibTrans" cxnId="{6E4A9206-96A8-4294-AE39-17D0E4E9E890}">
      <dgm:prSet/>
      <dgm:spPr/>
      <dgm:t>
        <a:bodyPr/>
        <a:lstStyle/>
        <a:p>
          <a:endParaRPr lang="ru-RU"/>
        </a:p>
      </dgm:t>
    </dgm:pt>
    <dgm:pt modelId="{5B62ACB4-BAF0-4A3F-A827-10143F2BEB1A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b="1" dirty="0" smtClean="0">
            <a:solidFill>
              <a:srgbClr val="002060"/>
            </a:solidFill>
          </a:endParaRP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b="1" dirty="0" smtClean="0">
            <a:solidFill>
              <a:srgbClr val="002060"/>
            </a:solidFill>
          </a:endParaRP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>
              <a:solidFill>
                <a:srgbClr val="002060"/>
              </a:solidFill>
            </a:rPr>
            <a:t>Приняли участие в выполнении нормативов  комплекса ГТО - </a:t>
          </a:r>
          <a:r>
            <a:rPr lang="ru-RU" sz="1400" b="1" dirty="0" smtClean="0">
              <a:solidFill>
                <a:srgbClr val="C00000"/>
              </a:solidFill>
            </a:rPr>
            <a:t>2290 чел</a:t>
          </a:r>
          <a:r>
            <a:rPr lang="ru-RU" sz="1400" b="1" dirty="0" smtClean="0">
              <a:solidFill>
                <a:srgbClr val="002060"/>
              </a:solidFill>
            </a:rPr>
            <a:t>., из них выполнили нормативы  на золотой знак </a:t>
          </a:r>
          <a:r>
            <a:rPr lang="ru-RU" sz="1400" b="1" dirty="0" smtClean="0">
              <a:solidFill>
                <a:srgbClr val="C00000"/>
              </a:solidFill>
            </a:rPr>
            <a:t>- 340 чел</a:t>
          </a:r>
          <a:r>
            <a:rPr lang="ru-RU" sz="1400" b="1" dirty="0" smtClean="0">
              <a:solidFill>
                <a:srgbClr val="002060"/>
              </a:solidFill>
            </a:rPr>
            <a:t>., серебряный знак - </a:t>
          </a:r>
          <a:r>
            <a:rPr lang="ru-RU" sz="1400" b="1" dirty="0" smtClean="0">
              <a:solidFill>
                <a:srgbClr val="C00000"/>
              </a:solidFill>
            </a:rPr>
            <a:t>330 чел., </a:t>
          </a: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>
              <a:solidFill>
                <a:srgbClr val="002060"/>
              </a:solidFill>
            </a:rPr>
            <a:t>бронзовый знак - </a:t>
          </a:r>
          <a:r>
            <a:rPr lang="ru-RU" sz="1400" b="1" dirty="0" smtClean="0">
              <a:solidFill>
                <a:srgbClr val="C00000"/>
              </a:solidFill>
            </a:rPr>
            <a:t>354 чел. </a:t>
          </a:r>
        </a:p>
        <a:p>
          <a:pPr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2AF6F2BC-69AC-47FC-88BD-AAA2CD39EB71}" type="parTrans" cxnId="{DD5E10B7-E5D1-4FBF-B1ED-217DD8DFBA1E}">
      <dgm:prSet/>
      <dgm:spPr/>
      <dgm:t>
        <a:bodyPr/>
        <a:lstStyle/>
        <a:p>
          <a:endParaRPr lang="ru-RU"/>
        </a:p>
      </dgm:t>
    </dgm:pt>
    <dgm:pt modelId="{61A09D57-C953-4E16-9360-C8BC6A13EA68}" type="sibTrans" cxnId="{DD5E10B7-E5D1-4FBF-B1ED-217DD8DFBA1E}">
      <dgm:prSet/>
      <dgm:spPr/>
      <dgm:t>
        <a:bodyPr/>
        <a:lstStyle/>
        <a:p>
          <a:endParaRPr lang="ru-RU"/>
        </a:p>
      </dgm:t>
    </dgm:pt>
    <dgm:pt modelId="{BA24F011-283A-4CEF-9944-49E38E80CDCD}" type="pres">
      <dgm:prSet presAssocID="{B9397C6E-0339-4BD1-B4B2-56AAEC46109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96FFE6-325A-4600-B045-B7F2C5A5DF0F}" type="pres">
      <dgm:prSet presAssocID="{E5A833D0-D3F9-427E-8A9B-13D66278E454}" presName="parentLin" presStyleCnt="0"/>
      <dgm:spPr/>
    </dgm:pt>
    <dgm:pt modelId="{D23E318B-94EA-4436-93E9-52A27484669C}" type="pres">
      <dgm:prSet presAssocID="{E5A833D0-D3F9-427E-8A9B-13D66278E454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5C4A0140-C7B2-429D-804E-A07B9B2099DC}" type="pres">
      <dgm:prSet presAssocID="{E5A833D0-D3F9-427E-8A9B-13D66278E45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B8AA27-9F40-4E37-9C9B-6E03B91DF6E2}" type="pres">
      <dgm:prSet presAssocID="{E5A833D0-D3F9-427E-8A9B-13D66278E454}" presName="negativeSpace" presStyleCnt="0"/>
      <dgm:spPr/>
    </dgm:pt>
    <dgm:pt modelId="{C9D5F6CE-9B88-42FF-B528-7E4908877FBD}" type="pres">
      <dgm:prSet presAssocID="{E5A833D0-D3F9-427E-8A9B-13D66278E454}" presName="childText" presStyleLbl="conFgAcc1" presStyleIdx="0" presStyleCnt="4" custLinFactY="-10874" custLinFactNeighborX="1569" custLinFactNeighborY="-100000">
        <dgm:presLayoutVars>
          <dgm:bulletEnabled val="1"/>
        </dgm:presLayoutVars>
      </dgm:prSet>
      <dgm:spPr>
        <a:solidFill>
          <a:schemeClr val="bg1">
            <a:lumMod val="85000"/>
            <a:alpha val="90000"/>
          </a:schemeClr>
        </a:solidFill>
      </dgm:spPr>
    </dgm:pt>
    <dgm:pt modelId="{89DE3925-EE8E-478A-8EE5-1E7E9F9AED40}" type="pres">
      <dgm:prSet presAssocID="{6715AA47-E495-47A0-8455-317CCAEAB697}" presName="spaceBetweenRectangles" presStyleCnt="0"/>
      <dgm:spPr/>
    </dgm:pt>
    <dgm:pt modelId="{EE428034-FA90-4E23-B48E-EAB15F95B096}" type="pres">
      <dgm:prSet presAssocID="{4A6B0D43-731D-4663-B842-ACA7588EB1EA}" presName="parentLin" presStyleCnt="0"/>
      <dgm:spPr/>
    </dgm:pt>
    <dgm:pt modelId="{C87D31AB-6FC0-4544-B430-A678BF6A8305}" type="pres">
      <dgm:prSet presAssocID="{4A6B0D43-731D-4663-B842-ACA7588EB1EA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2C02E0FB-854D-49F2-8BA9-3B5E97C4952B}" type="pres">
      <dgm:prSet presAssocID="{4A6B0D43-731D-4663-B842-ACA7588EB1E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02AE68-05CF-4A0B-90F3-60CF3C0961A6}" type="pres">
      <dgm:prSet presAssocID="{4A6B0D43-731D-4663-B842-ACA7588EB1EA}" presName="negativeSpace" presStyleCnt="0"/>
      <dgm:spPr/>
    </dgm:pt>
    <dgm:pt modelId="{0E5720DE-BBD4-46A0-949D-06D5A2748E1D}" type="pres">
      <dgm:prSet presAssocID="{4A6B0D43-731D-4663-B842-ACA7588EB1EA}" presName="childText" presStyleLbl="conFgAcc1" presStyleIdx="1" presStyleCnt="4">
        <dgm:presLayoutVars>
          <dgm:bulletEnabled val="1"/>
        </dgm:presLayoutVars>
      </dgm:prSet>
      <dgm:spPr>
        <a:solidFill>
          <a:schemeClr val="bg1">
            <a:lumMod val="85000"/>
            <a:alpha val="90000"/>
          </a:schemeClr>
        </a:solidFill>
      </dgm:spPr>
    </dgm:pt>
    <dgm:pt modelId="{EA10D14C-742F-4732-BFB5-DBCF14C2C730}" type="pres">
      <dgm:prSet presAssocID="{570F2B63-C36F-4BBB-804C-F36040013563}" presName="spaceBetweenRectangles" presStyleCnt="0"/>
      <dgm:spPr/>
    </dgm:pt>
    <dgm:pt modelId="{6BAF7062-1769-44F1-AF62-BA92B64B5EDD}" type="pres">
      <dgm:prSet presAssocID="{1197087E-62A6-4101-A2E0-8BFD9F12358D}" presName="parentLin" presStyleCnt="0"/>
      <dgm:spPr/>
    </dgm:pt>
    <dgm:pt modelId="{588DD0A7-0E98-4190-BF92-BFB5484D30B6}" type="pres">
      <dgm:prSet presAssocID="{1197087E-62A6-4101-A2E0-8BFD9F12358D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0A65BFD0-B51E-423E-A7E2-657107AA852A}" type="pres">
      <dgm:prSet presAssocID="{1197087E-62A6-4101-A2E0-8BFD9F12358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914E4B-188F-4D92-99C4-0F742D32C6D6}" type="pres">
      <dgm:prSet presAssocID="{1197087E-62A6-4101-A2E0-8BFD9F12358D}" presName="negativeSpace" presStyleCnt="0"/>
      <dgm:spPr/>
    </dgm:pt>
    <dgm:pt modelId="{EEEFDDC5-F8B8-4700-8E38-73085308B60F}" type="pres">
      <dgm:prSet presAssocID="{1197087E-62A6-4101-A2E0-8BFD9F12358D}" presName="childText" presStyleLbl="conFgAcc1" presStyleIdx="2" presStyleCnt="4">
        <dgm:presLayoutVars>
          <dgm:bulletEnabled val="1"/>
        </dgm:presLayoutVars>
      </dgm:prSet>
      <dgm:spPr>
        <a:solidFill>
          <a:schemeClr val="bg1">
            <a:lumMod val="85000"/>
            <a:alpha val="90000"/>
          </a:schemeClr>
        </a:solidFill>
      </dgm:spPr>
    </dgm:pt>
    <dgm:pt modelId="{EBE0EDBE-9814-4B20-ADC6-F2C9EB5A446D}" type="pres">
      <dgm:prSet presAssocID="{82D9E1B7-495E-4D1D-BB08-3760E3EA0427}" presName="spaceBetweenRectangles" presStyleCnt="0"/>
      <dgm:spPr/>
    </dgm:pt>
    <dgm:pt modelId="{896EAF0F-8D8E-4277-BECD-6DEA14680778}" type="pres">
      <dgm:prSet presAssocID="{5B62ACB4-BAF0-4A3F-A827-10143F2BEB1A}" presName="parentLin" presStyleCnt="0"/>
      <dgm:spPr/>
    </dgm:pt>
    <dgm:pt modelId="{1802B039-AEEE-4B76-96FF-5EA22A9A4664}" type="pres">
      <dgm:prSet presAssocID="{5B62ACB4-BAF0-4A3F-A827-10143F2BEB1A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4539BA7C-D6A0-4B47-83BC-7B5718B39345}" type="pres">
      <dgm:prSet presAssocID="{5B62ACB4-BAF0-4A3F-A827-10143F2BEB1A}" presName="parentText" presStyleLbl="node1" presStyleIdx="3" presStyleCnt="4" custScaleY="17550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09B5EE-D9C0-4BF7-AABB-AB62D6E689B1}" type="pres">
      <dgm:prSet presAssocID="{5B62ACB4-BAF0-4A3F-A827-10143F2BEB1A}" presName="negativeSpace" presStyleCnt="0"/>
      <dgm:spPr/>
    </dgm:pt>
    <dgm:pt modelId="{06314B64-882B-4626-83AB-07AF0BDB77A4}" type="pres">
      <dgm:prSet presAssocID="{5B62ACB4-BAF0-4A3F-A827-10143F2BEB1A}" presName="childText" presStyleLbl="conFgAcc1" presStyleIdx="3" presStyleCnt="4">
        <dgm:presLayoutVars>
          <dgm:bulletEnabled val="1"/>
        </dgm:presLayoutVars>
      </dgm:prSet>
      <dgm:spPr>
        <a:solidFill>
          <a:schemeClr val="bg1">
            <a:lumMod val="85000"/>
            <a:alpha val="90000"/>
          </a:schemeClr>
        </a:solidFill>
      </dgm:spPr>
    </dgm:pt>
  </dgm:ptLst>
  <dgm:cxnLst>
    <dgm:cxn modelId="{D53314EC-4CEB-4880-A09B-6E92F900E9D9}" type="presOf" srcId="{B9397C6E-0339-4BD1-B4B2-56AAEC461099}" destId="{BA24F011-283A-4CEF-9944-49E38E80CDCD}" srcOrd="0" destOrd="0" presId="urn:microsoft.com/office/officeart/2005/8/layout/list1"/>
    <dgm:cxn modelId="{C0E806CA-374D-49C9-AD46-37639DD1D3A8}" type="presOf" srcId="{5B62ACB4-BAF0-4A3F-A827-10143F2BEB1A}" destId="{1802B039-AEEE-4B76-96FF-5EA22A9A4664}" srcOrd="0" destOrd="0" presId="urn:microsoft.com/office/officeart/2005/8/layout/list1"/>
    <dgm:cxn modelId="{6E4A9206-96A8-4294-AE39-17D0E4E9E890}" srcId="{B9397C6E-0339-4BD1-B4B2-56AAEC461099}" destId="{1197087E-62A6-4101-A2E0-8BFD9F12358D}" srcOrd="2" destOrd="0" parTransId="{B8B36437-E9B1-4CC0-90E8-AB7957A19D1B}" sibTransId="{82D9E1B7-495E-4D1D-BB08-3760E3EA0427}"/>
    <dgm:cxn modelId="{5D4318E7-EA98-48A9-9522-6849F651F253}" type="presOf" srcId="{4A6B0D43-731D-4663-B842-ACA7588EB1EA}" destId="{C87D31AB-6FC0-4544-B430-A678BF6A8305}" srcOrd="0" destOrd="0" presId="urn:microsoft.com/office/officeart/2005/8/layout/list1"/>
    <dgm:cxn modelId="{1AB4DA4E-3244-42E3-97AE-16C02C5853A5}" type="presOf" srcId="{1197087E-62A6-4101-A2E0-8BFD9F12358D}" destId="{588DD0A7-0E98-4190-BF92-BFB5484D30B6}" srcOrd="0" destOrd="0" presId="urn:microsoft.com/office/officeart/2005/8/layout/list1"/>
    <dgm:cxn modelId="{529EA02B-22AA-46E4-B830-BD14372A8099}" type="presOf" srcId="{E5A833D0-D3F9-427E-8A9B-13D66278E454}" destId="{5C4A0140-C7B2-429D-804E-A07B9B2099DC}" srcOrd="1" destOrd="0" presId="urn:microsoft.com/office/officeart/2005/8/layout/list1"/>
    <dgm:cxn modelId="{A86EE70A-4317-42E7-B77E-C1CB3D3A6EC5}" srcId="{B9397C6E-0339-4BD1-B4B2-56AAEC461099}" destId="{E5A833D0-D3F9-427E-8A9B-13D66278E454}" srcOrd="0" destOrd="0" parTransId="{F43576F3-BF23-4614-A003-F1ED375A79E0}" sibTransId="{6715AA47-E495-47A0-8455-317CCAEAB697}"/>
    <dgm:cxn modelId="{F2B3A373-1E2F-4481-92E5-9AFFB4044E10}" type="presOf" srcId="{4A6B0D43-731D-4663-B842-ACA7588EB1EA}" destId="{2C02E0FB-854D-49F2-8BA9-3B5E97C4952B}" srcOrd="1" destOrd="0" presId="urn:microsoft.com/office/officeart/2005/8/layout/list1"/>
    <dgm:cxn modelId="{258F4473-3AF7-4C88-9218-5793C30F88AD}" type="presOf" srcId="{E5A833D0-D3F9-427E-8A9B-13D66278E454}" destId="{D23E318B-94EA-4436-93E9-52A27484669C}" srcOrd="0" destOrd="0" presId="urn:microsoft.com/office/officeart/2005/8/layout/list1"/>
    <dgm:cxn modelId="{6F691183-859A-4D20-A42F-68B2A92E1D51}" type="presOf" srcId="{5B62ACB4-BAF0-4A3F-A827-10143F2BEB1A}" destId="{4539BA7C-D6A0-4B47-83BC-7B5718B39345}" srcOrd="1" destOrd="0" presId="urn:microsoft.com/office/officeart/2005/8/layout/list1"/>
    <dgm:cxn modelId="{DD5E10B7-E5D1-4FBF-B1ED-217DD8DFBA1E}" srcId="{B9397C6E-0339-4BD1-B4B2-56AAEC461099}" destId="{5B62ACB4-BAF0-4A3F-A827-10143F2BEB1A}" srcOrd="3" destOrd="0" parTransId="{2AF6F2BC-69AC-47FC-88BD-AAA2CD39EB71}" sibTransId="{61A09D57-C953-4E16-9360-C8BC6A13EA68}"/>
    <dgm:cxn modelId="{655E1036-714F-4A53-BD79-61570EB1EFAC}" srcId="{B9397C6E-0339-4BD1-B4B2-56AAEC461099}" destId="{4A6B0D43-731D-4663-B842-ACA7588EB1EA}" srcOrd="1" destOrd="0" parTransId="{FF0E92B7-7210-4FA2-9AF4-ED88B7726EB2}" sibTransId="{570F2B63-C36F-4BBB-804C-F36040013563}"/>
    <dgm:cxn modelId="{9E6565DA-D86F-45E9-AC83-6253F5497F9B}" type="presOf" srcId="{1197087E-62A6-4101-A2E0-8BFD9F12358D}" destId="{0A65BFD0-B51E-423E-A7E2-657107AA852A}" srcOrd="1" destOrd="0" presId="urn:microsoft.com/office/officeart/2005/8/layout/list1"/>
    <dgm:cxn modelId="{E1528F6E-6A74-4E20-A867-811BCD718630}" type="presParOf" srcId="{BA24F011-283A-4CEF-9944-49E38E80CDCD}" destId="{4296FFE6-325A-4600-B045-B7F2C5A5DF0F}" srcOrd="0" destOrd="0" presId="urn:microsoft.com/office/officeart/2005/8/layout/list1"/>
    <dgm:cxn modelId="{8CF26987-DFB8-4CB1-911C-1F8814E26806}" type="presParOf" srcId="{4296FFE6-325A-4600-B045-B7F2C5A5DF0F}" destId="{D23E318B-94EA-4436-93E9-52A27484669C}" srcOrd="0" destOrd="0" presId="urn:microsoft.com/office/officeart/2005/8/layout/list1"/>
    <dgm:cxn modelId="{D23A4296-48AC-47BB-B25C-26A928F3167C}" type="presParOf" srcId="{4296FFE6-325A-4600-B045-B7F2C5A5DF0F}" destId="{5C4A0140-C7B2-429D-804E-A07B9B2099DC}" srcOrd="1" destOrd="0" presId="urn:microsoft.com/office/officeart/2005/8/layout/list1"/>
    <dgm:cxn modelId="{9AADA3AD-789E-4E71-91E4-86CDB04BB1DA}" type="presParOf" srcId="{BA24F011-283A-4CEF-9944-49E38E80CDCD}" destId="{8AB8AA27-9F40-4E37-9C9B-6E03B91DF6E2}" srcOrd="1" destOrd="0" presId="urn:microsoft.com/office/officeart/2005/8/layout/list1"/>
    <dgm:cxn modelId="{19CFEB9B-7F3F-47CE-8CA6-99312FECDE11}" type="presParOf" srcId="{BA24F011-283A-4CEF-9944-49E38E80CDCD}" destId="{C9D5F6CE-9B88-42FF-B528-7E4908877FBD}" srcOrd="2" destOrd="0" presId="urn:microsoft.com/office/officeart/2005/8/layout/list1"/>
    <dgm:cxn modelId="{AD91D32A-98E0-4B14-9903-08417587EB01}" type="presParOf" srcId="{BA24F011-283A-4CEF-9944-49E38E80CDCD}" destId="{89DE3925-EE8E-478A-8EE5-1E7E9F9AED40}" srcOrd="3" destOrd="0" presId="urn:microsoft.com/office/officeart/2005/8/layout/list1"/>
    <dgm:cxn modelId="{8162B21B-44FB-40A9-BF3F-C64B3E4129CF}" type="presParOf" srcId="{BA24F011-283A-4CEF-9944-49E38E80CDCD}" destId="{EE428034-FA90-4E23-B48E-EAB15F95B096}" srcOrd="4" destOrd="0" presId="urn:microsoft.com/office/officeart/2005/8/layout/list1"/>
    <dgm:cxn modelId="{7460B16B-2468-462C-8E6C-6AA9B6FB1B54}" type="presParOf" srcId="{EE428034-FA90-4E23-B48E-EAB15F95B096}" destId="{C87D31AB-6FC0-4544-B430-A678BF6A8305}" srcOrd="0" destOrd="0" presId="urn:microsoft.com/office/officeart/2005/8/layout/list1"/>
    <dgm:cxn modelId="{B2756D03-791A-45A4-A837-4AEC37104015}" type="presParOf" srcId="{EE428034-FA90-4E23-B48E-EAB15F95B096}" destId="{2C02E0FB-854D-49F2-8BA9-3B5E97C4952B}" srcOrd="1" destOrd="0" presId="urn:microsoft.com/office/officeart/2005/8/layout/list1"/>
    <dgm:cxn modelId="{9B054E21-2D6A-4278-89EA-AAAAF3743A6B}" type="presParOf" srcId="{BA24F011-283A-4CEF-9944-49E38E80CDCD}" destId="{1F02AE68-05CF-4A0B-90F3-60CF3C0961A6}" srcOrd="5" destOrd="0" presId="urn:microsoft.com/office/officeart/2005/8/layout/list1"/>
    <dgm:cxn modelId="{234B0B9A-2CA7-43EF-96EA-49383F4E67EC}" type="presParOf" srcId="{BA24F011-283A-4CEF-9944-49E38E80CDCD}" destId="{0E5720DE-BBD4-46A0-949D-06D5A2748E1D}" srcOrd="6" destOrd="0" presId="urn:microsoft.com/office/officeart/2005/8/layout/list1"/>
    <dgm:cxn modelId="{7FA8DF31-AA2B-4D38-B6AC-42C395C26E52}" type="presParOf" srcId="{BA24F011-283A-4CEF-9944-49E38E80CDCD}" destId="{EA10D14C-742F-4732-BFB5-DBCF14C2C730}" srcOrd="7" destOrd="0" presId="urn:microsoft.com/office/officeart/2005/8/layout/list1"/>
    <dgm:cxn modelId="{5AD2FD3D-4570-498A-AF9E-B7EDDCBB2356}" type="presParOf" srcId="{BA24F011-283A-4CEF-9944-49E38E80CDCD}" destId="{6BAF7062-1769-44F1-AF62-BA92B64B5EDD}" srcOrd="8" destOrd="0" presId="urn:microsoft.com/office/officeart/2005/8/layout/list1"/>
    <dgm:cxn modelId="{6B78779F-C943-4702-B962-47FBCFAD63C3}" type="presParOf" srcId="{6BAF7062-1769-44F1-AF62-BA92B64B5EDD}" destId="{588DD0A7-0E98-4190-BF92-BFB5484D30B6}" srcOrd="0" destOrd="0" presId="urn:microsoft.com/office/officeart/2005/8/layout/list1"/>
    <dgm:cxn modelId="{04527FBD-2E5E-4D43-98FC-BDC97E42B94B}" type="presParOf" srcId="{6BAF7062-1769-44F1-AF62-BA92B64B5EDD}" destId="{0A65BFD0-B51E-423E-A7E2-657107AA852A}" srcOrd="1" destOrd="0" presId="urn:microsoft.com/office/officeart/2005/8/layout/list1"/>
    <dgm:cxn modelId="{FDA8E8A6-8E02-4371-8E42-A3F63D99B9E4}" type="presParOf" srcId="{BA24F011-283A-4CEF-9944-49E38E80CDCD}" destId="{A5914E4B-188F-4D92-99C4-0F742D32C6D6}" srcOrd="9" destOrd="0" presId="urn:microsoft.com/office/officeart/2005/8/layout/list1"/>
    <dgm:cxn modelId="{4B515897-88A1-4FB0-A43C-4D8147826347}" type="presParOf" srcId="{BA24F011-283A-4CEF-9944-49E38E80CDCD}" destId="{EEEFDDC5-F8B8-4700-8E38-73085308B60F}" srcOrd="10" destOrd="0" presId="urn:microsoft.com/office/officeart/2005/8/layout/list1"/>
    <dgm:cxn modelId="{25138AA5-9DBE-4C2B-B2C9-6E64ACB14111}" type="presParOf" srcId="{BA24F011-283A-4CEF-9944-49E38E80CDCD}" destId="{EBE0EDBE-9814-4B20-ADC6-F2C9EB5A446D}" srcOrd="11" destOrd="0" presId="urn:microsoft.com/office/officeart/2005/8/layout/list1"/>
    <dgm:cxn modelId="{6B694DC3-8305-4278-8DED-4E579495E04D}" type="presParOf" srcId="{BA24F011-283A-4CEF-9944-49E38E80CDCD}" destId="{896EAF0F-8D8E-4277-BECD-6DEA14680778}" srcOrd="12" destOrd="0" presId="urn:microsoft.com/office/officeart/2005/8/layout/list1"/>
    <dgm:cxn modelId="{546B6A09-DCF3-4A0F-BE33-95031B150F57}" type="presParOf" srcId="{896EAF0F-8D8E-4277-BECD-6DEA14680778}" destId="{1802B039-AEEE-4B76-96FF-5EA22A9A4664}" srcOrd="0" destOrd="0" presId="urn:microsoft.com/office/officeart/2005/8/layout/list1"/>
    <dgm:cxn modelId="{F917D581-378C-4CF1-AD1A-83A35354F021}" type="presParOf" srcId="{896EAF0F-8D8E-4277-BECD-6DEA14680778}" destId="{4539BA7C-D6A0-4B47-83BC-7B5718B39345}" srcOrd="1" destOrd="0" presId="urn:microsoft.com/office/officeart/2005/8/layout/list1"/>
    <dgm:cxn modelId="{6D261507-E36E-43C6-A390-F826BF9D548D}" type="presParOf" srcId="{BA24F011-283A-4CEF-9944-49E38E80CDCD}" destId="{1409B5EE-D9C0-4BF7-AABB-AB62D6E689B1}" srcOrd="13" destOrd="0" presId="urn:microsoft.com/office/officeart/2005/8/layout/list1"/>
    <dgm:cxn modelId="{3B9EBC46-86E3-4D4C-B233-3BB73D511243}" type="presParOf" srcId="{BA24F011-283A-4CEF-9944-49E38E80CDCD}" destId="{06314B64-882B-4626-83AB-07AF0BDB77A4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F63C86A-5427-4511-A055-A8AB296E7B0A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48E3799-4C4E-4D76-9C90-1BF53BC3C652}">
      <dgm:prSet phldrT="[Текст]" custT="1"/>
      <dgm:spPr/>
      <dgm:t>
        <a:bodyPr/>
        <a:lstStyle/>
        <a:p>
          <a:r>
            <a:rPr lang="ru-RU" sz="1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ПРАЙМЕРИЗ В ВОРОНЕЖСКУЮ ОБЛАСТНУЮ ДУМУ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Новохопёрский район находится </a:t>
          </a:r>
          <a:r>
            <a:rPr lang="ru-RU" sz="1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тройке </a:t>
          </a:r>
          <a:r>
            <a:rPr lang="ru-RU" sz="1200" b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районов области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, показавших наилучший результат</a:t>
          </a:r>
          <a:endParaRPr lang="ru-RU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CE771A-2BCC-4C83-832B-2554F6C8B9AB}" type="parTrans" cxnId="{F0A0727A-7E2C-4A16-8C9B-F74DED5B2A23}">
      <dgm:prSet/>
      <dgm:spPr/>
      <dgm:t>
        <a:bodyPr/>
        <a:lstStyle/>
        <a:p>
          <a:endParaRPr lang="ru-RU"/>
        </a:p>
      </dgm:t>
    </dgm:pt>
    <dgm:pt modelId="{42FB9851-5779-46C9-A1EE-4D0AC4914AA7}" type="sibTrans" cxnId="{F0A0727A-7E2C-4A16-8C9B-F74DED5B2A23}">
      <dgm:prSet/>
      <dgm:spPr/>
      <dgm:t>
        <a:bodyPr/>
        <a:lstStyle/>
        <a:p>
          <a:endParaRPr lang="ru-RU"/>
        </a:p>
      </dgm:t>
    </dgm:pt>
    <dgm:pt modelId="{54965635-BF3D-4EBD-A0A1-57AF28FAD504}">
      <dgm:prSet phldrT="[Текст]" custT="1"/>
      <dgm:spPr/>
      <dgm:t>
        <a:bodyPr/>
        <a:lstStyle/>
        <a:p>
          <a:r>
            <a:rPr lang="ru-RU" sz="1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ГОЛОСОВАНИЕ ЗА КОНСТИТУЦИЮ РФ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Новохопёрский район занимает </a:t>
          </a:r>
          <a:r>
            <a:rPr lang="ru-RU" sz="1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 место 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в рейтинге районов области по явке и </a:t>
          </a:r>
          <a:r>
            <a:rPr lang="ru-RU" sz="1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 место 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- по выразившим поддержку внесения изменений в Конституцию  РФ</a:t>
          </a:r>
        </a:p>
      </dgm:t>
    </dgm:pt>
    <dgm:pt modelId="{3F7772C6-F74B-4A85-99BD-A10D76A505C2}" type="parTrans" cxnId="{D8B1B8A0-4552-480C-9582-BF4D8A676045}">
      <dgm:prSet/>
      <dgm:spPr/>
      <dgm:t>
        <a:bodyPr/>
        <a:lstStyle/>
        <a:p>
          <a:endParaRPr lang="ru-RU"/>
        </a:p>
      </dgm:t>
    </dgm:pt>
    <dgm:pt modelId="{AEF797DD-8F4D-4490-9F49-34641D926FEF}" type="sibTrans" cxnId="{D8B1B8A0-4552-480C-9582-BF4D8A676045}">
      <dgm:prSet/>
      <dgm:spPr/>
      <dgm:t>
        <a:bodyPr/>
        <a:lstStyle/>
        <a:p>
          <a:endParaRPr lang="ru-RU"/>
        </a:p>
      </dgm:t>
    </dgm:pt>
    <dgm:pt modelId="{B24DBC9F-AB11-4672-8513-4C74E2A52E17}">
      <dgm:prSet phldrT="[Текст]" custT="1"/>
      <dgm:spPr/>
      <dgm:t>
        <a:bodyPr/>
        <a:lstStyle/>
        <a:p>
          <a:r>
            <a:rPr lang="ru-RU" sz="1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ВЫБОРЫ В ВОРОНЕЖСКУЮ ОБЛАСТНУЮ ДУМУ 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Новохопёрский район находится </a:t>
          </a:r>
          <a:r>
            <a:rPr lang="ru-RU" sz="1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тройке лидеров 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 области, показавших наилучший результат</a:t>
          </a:r>
        </a:p>
      </dgm:t>
    </dgm:pt>
    <dgm:pt modelId="{7A79B257-22B6-41AD-9AC4-32F968C60EEB}" type="parTrans" cxnId="{263F2A2A-21F6-48E9-AF30-1A8F9699D746}">
      <dgm:prSet/>
      <dgm:spPr/>
      <dgm:t>
        <a:bodyPr/>
        <a:lstStyle/>
        <a:p>
          <a:endParaRPr lang="ru-RU"/>
        </a:p>
      </dgm:t>
    </dgm:pt>
    <dgm:pt modelId="{23616D9E-2078-4A83-9E7F-78AC906ABFDB}" type="sibTrans" cxnId="{263F2A2A-21F6-48E9-AF30-1A8F9699D746}">
      <dgm:prSet/>
      <dgm:spPr/>
      <dgm:t>
        <a:bodyPr/>
        <a:lstStyle/>
        <a:p>
          <a:endParaRPr lang="ru-RU"/>
        </a:p>
      </dgm:t>
    </dgm:pt>
    <dgm:pt modelId="{53245349-8642-4D52-AB1E-23F2DAF159EB}" type="pres">
      <dgm:prSet presAssocID="{4F63C86A-5427-4511-A055-A8AB296E7B0A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34D7ED15-38DA-4776-856F-EEAFE9262B0A}" type="pres">
      <dgm:prSet presAssocID="{B24DBC9F-AB11-4672-8513-4C74E2A52E17}" presName="Accent3" presStyleCnt="0"/>
      <dgm:spPr/>
    </dgm:pt>
    <dgm:pt modelId="{EE8BC35E-8F2D-454F-9339-2ABE2CE68C2C}" type="pres">
      <dgm:prSet presAssocID="{B24DBC9F-AB11-4672-8513-4C74E2A52E17}" presName="Accent" presStyleLbl="node1" presStyleIdx="0" presStyleCnt="3" custScaleX="134946" custScaleY="126875" custLinFactNeighborX="22820" custLinFactNeighborY="751"/>
      <dgm:spPr>
        <a:solidFill>
          <a:schemeClr val="accent6">
            <a:lumMod val="60000"/>
            <a:lumOff val="4000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</dgm:spPr>
    </dgm:pt>
    <dgm:pt modelId="{5CEEFAD2-D3E4-4B80-BDA8-AAF037517CF6}" type="pres">
      <dgm:prSet presAssocID="{B24DBC9F-AB11-4672-8513-4C74E2A52E17}" presName="ParentBackground3" presStyleCnt="0"/>
      <dgm:spPr/>
    </dgm:pt>
    <dgm:pt modelId="{08365A27-47BD-462B-8E42-EC7E507A7ADC}" type="pres">
      <dgm:prSet presAssocID="{B24DBC9F-AB11-4672-8513-4C74E2A52E17}" presName="ParentBackground" presStyleLbl="fgAcc1" presStyleIdx="0" presStyleCnt="3" custScaleX="118639" custScaleY="118207" custLinFactNeighborX="28591" custLinFactNeighborY="1054"/>
      <dgm:spPr/>
      <dgm:t>
        <a:bodyPr/>
        <a:lstStyle/>
        <a:p>
          <a:endParaRPr lang="ru-RU"/>
        </a:p>
      </dgm:t>
    </dgm:pt>
    <dgm:pt modelId="{C2D4517C-8A67-4083-8503-DAAD97DF1B90}" type="pres">
      <dgm:prSet presAssocID="{B24DBC9F-AB11-4672-8513-4C74E2A52E17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0CF1AA-7F19-4890-96AF-85CA55DAFD68}" type="pres">
      <dgm:prSet presAssocID="{54965635-BF3D-4EBD-A0A1-57AF28FAD504}" presName="Accent2" presStyleCnt="0"/>
      <dgm:spPr/>
    </dgm:pt>
    <dgm:pt modelId="{AC231FEA-F9BF-4960-B558-D3605120E66C}" type="pres">
      <dgm:prSet presAssocID="{54965635-BF3D-4EBD-A0A1-57AF28FAD504}" presName="Accent" presStyleLbl="node1" presStyleIdx="1" presStyleCnt="3" custScaleX="194690" custScaleY="124727" custLinFactNeighborX="-3798" custLinFactNeighborY="0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F0E04ED2-E0A5-4FAE-A1DB-0EA5EDEE47D8}" type="pres">
      <dgm:prSet presAssocID="{54965635-BF3D-4EBD-A0A1-57AF28FAD504}" presName="ParentBackground2" presStyleCnt="0"/>
      <dgm:spPr/>
    </dgm:pt>
    <dgm:pt modelId="{16D125AD-CC60-4D6F-96BE-49372EE52128}" type="pres">
      <dgm:prSet presAssocID="{54965635-BF3D-4EBD-A0A1-57AF28FAD504}" presName="ParentBackground" presStyleLbl="fgAcc1" presStyleIdx="1" presStyleCnt="3" custScaleX="129344" custScaleY="98514" custLinFactNeighborX="3439" custLinFactNeighborY="107"/>
      <dgm:spPr/>
      <dgm:t>
        <a:bodyPr/>
        <a:lstStyle/>
        <a:p>
          <a:endParaRPr lang="ru-RU"/>
        </a:p>
      </dgm:t>
    </dgm:pt>
    <dgm:pt modelId="{91209800-F7E4-4B9F-A327-234FEEFE933C}" type="pres">
      <dgm:prSet presAssocID="{54965635-BF3D-4EBD-A0A1-57AF28FAD504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42BF70-7C76-4AA1-96FE-250F25072527}" type="pres">
      <dgm:prSet presAssocID="{548E3799-4C4E-4D76-9C90-1BF53BC3C652}" presName="Accent1" presStyleCnt="0"/>
      <dgm:spPr/>
    </dgm:pt>
    <dgm:pt modelId="{3BCC6449-503B-46B6-AE6D-AE58B1464F01}" type="pres">
      <dgm:prSet presAssocID="{548E3799-4C4E-4D76-9C90-1BF53BC3C652}" presName="Accent" presStyleLbl="node1" presStyleIdx="2" presStyleCnt="3" custScaleX="150219" custScaleY="124727" custLinFactNeighborX="-17285"/>
      <dgm:spPr>
        <a:solidFill>
          <a:schemeClr val="accent3">
            <a:lumMod val="60000"/>
            <a:lumOff val="40000"/>
          </a:schemeClr>
        </a:solidFill>
      </dgm:spPr>
    </dgm:pt>
    <dgm:pt modelId="{A761A5BF-EF7A-453F-9EB8-B7AD23CD69C3}" type="pres">
      <dgm:prSet presAssocID="{548E3799-4C4E-4D76-9C90-1BF53BC3C652}" presName="ParentBackground1" presStyleCnt="0"/>
      <dgm:spPr/>
    </dgm:pt>
    <dgm:pt modelId="{1C9D3A92-46F4-4071-BDB3-26C8F2DA4742}" type="pres">
      <dgm:prSet presAssocID="{548E3799-4C4E-4D76-9C90-1BF53BC3C652}" presName="ParentBackground" presStyleLbl="fgAcc1" presStyleIdx="2" presStyleCnt="3" custScaleX="128810" custLinFactNeighborX="-22190" custLinFactNeighborY="-2930"/>
      <dgm:spPr/>
      <dgm:t>
        <a:bodyPr/>
        <a:lstStyle/>
        <a:p>
          <a:endParaRPr lang="ru-RU"/>
        </a:p>
      </dgm:t>
    </dgm:pt>
    <dgm:pt modelId="{6BC9ECA9-3DCB-4D60-9A4F-F5DE38F9F4CA}" type="pres">
      <dgm:prSet presAssocID="{548E3799-4C4E-4D76-9C90-1BF53BC3C652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0693C3D-D70D-4A0E-851F-F0474A3CCE55}" type="presOf" srcId="{B24DBC9F-AB11-4672-8513-4C74E2A52E17}" destId="{08365A27-47BD-462B-8E42-EC7E507A7ADC}" srcOrd="0" destOrd="0" presId="urn:microsoft.com/office/officeart/2011/layout/CircleProcess"/>
    <dgm:cxn modelId="{DB25EA09-4231-456D-B09B-0CFC79E69F9D}" type="presOf" srcId="{548E3799-4C4E-4D76-9C90-1BF53BC3C652}" destId="{1C9D3A92-46F4-4071-BDB3-26C8F2DA4742}" srcOrd="0" destOrd="0" presId="urn:microsoft.com/office/officeart/2011/layout/CircleProcess"/>
    <dgm:cxn modelId="{F0A0727A-7E2C-4A16-8C9B-F74DED5B2A23}" srcId="{4F63C86A-5427-4511-A055-A8AB296E7B0A}" destId="{548E3799-4C4E-4D76-9C90-1BF53BC3C652}" srcOrd="0" destOrd="0" parTransId="{12CE771A-2BCC-4C83-832B-2554F6C8B9AB}" sibTransId="{42FB9851-5779-46C9-A1EE-4D0AC4914AA7}"/>
    <dgm:cxn modelId="{263F2A2A-21F6-48E9-AF30-1A8F9699D746}" srcId="{4F63C86A-5427-4511-A055-A8AB296E7B0A}" destId="{B24DBC9F-AB11-4672-8513-4C74E2A52E17}" srcOrd="2" destOrd="0" parTransId="{7A79B257-22B6-41AD-9AC4-32F968C60EEB}" sibTransId="{23616D9E-2078-4A83-9E7F-78AC906ABFDB}"/>
    <dgm:cxn modelId="{757E0CEE-502A-446B-ACBB-830099311454}" type="presOf" srcId="{548E3799-4C4E-4D76-9C90-1BF53BC3C652}" destId="{6BC9ECA9-3DCB-4D60-9A4F-F5DE38F9F4CA}" srcOrd="1" destOrd="0" presId="urn:microsoft.com/office/officeart/2011/layout/CircleProcess"/>
    <dgm:cxn modelId="{C67BCD7C-5B6A-4C4B-8040-F4916151AC76}" type="presOf" srcId="{54965635-BF3D-4EBD-A0A1-57AF28FAD504}" destId="{91209800-F7E4-4B9F-A327-234FEEFE933C}" srcOrd="1" destOrd="0" presId="urn:microsoft.com/office/officeart/2011/layout/CircleProcess"/>
    <dgm:cxn modelId="{D8B1B8A0-4552-480C-9582-BF4D8A676045}" srcId="{4F63C86A-5427-4511-A055-A8AB296E7B0A}" destId="{54965635-BF3D-4EBD-A0A1-57AF28FAD504}" srcOrd="1" destOrd="0" parTransId="{3F7772C6-F74B-4A85-99BD-A10D76A505C2}" sibTransId="{AEF797DD-8F4D-4490-9F49-34641D926FEF}"/>
    <dgm:cxn modelId="{5EDEFC56-2C94-465C-B305-864BF51BE09B}" type="presOf" srcId="{B24DBC9F-AB11-4672-8513-4C74E2A52E17}" destId="{C2D4517C-8A67-4083-8503-DAAD97DF1B90}" srcOrd="1" destOrd="0" presId="urn:microsoft.com/office/officeart/2011/layout/CircleProcess"/>
    <dgm:cxn modelId="{02BAB55E-E79D-410C-A952-540D4FE0FA86}" type="presOf" srcId="{4F63C86A-5427-4511-A055-A8AB296E7B0A}" destId="{53245349-8642-4D52-AB1E-23F2DAF159EB}" srcOrd="0" destOrd="0" presId="urn:microsoft.com/office/officeart/2011/layout/CircleProcess"/>
    <dgm:cxn modelId="{80C132F5-7206-4940-977E-72FB44E2EA6B}" type="presOf" srcId="{54965635-BF3D-4EBD-A0A1-57AF28FAD504}" destId="{16D125AD-CC60-4D6F-96BE-49372EE52128}" srcOrd="0" destOrd="0" presId="urn:microsoft.com/office/officeart/2011/layout/CircleProcess"/>
    <dgm:cxn modelId="{52638412-9C78-412B-9AEB-32C4B8315CD2}" type="presParOf" srcId="{53245349-8642-4D52-AB1E-23F2DAF159EB}" destId="{34D7ED15-38DA-4776-856F-EEAFE9262B0A}" srcOrd="0" destOrd="0" presId="urn:microsoft.com/office/officeart/2011/layout/CircleProcess"/>
    <dgm:cxn modelId="{FB50A2CF-2C1F-46FC-89EE-18AAC2475C1B}" type="presParOf" srcId="{34D7ED15-38DA-4776-856F-EEAFE9262B0A}" destId="{EE8BC35E-8F2D-454F-9339-2ABE2CE68C2C}" srcOrd="0" destOrd="0" presId="urn:microsoft.com/office/officeart/2011/layout/CircleProcess"/>
    <dgm:cxn modelId="{DB8CEE68-7258-4F2A-B165-F8E15660FA3A}" type="presParOf" srcId="{53245349-8642-4D52-AB1E-23F2DAF159EB}" destId="{5CEEFAD2-D3E4-4B80-BDA8-AAF037517CF6}" srcOrd="1" destOrd="0" presId="urn:microsoft.com/office/officeart/2011/layout/CircleProcess"/>
    <dgm:cxn modelId="{94C1468B-4C59-4F42-9AFD-545E65A1B86D}" type="presParOf" srcId="{5CEEFAD2-D3E4-4B80-BDA8-AAF037517CF6}" destId="{08365A27-47BD-462B-8E42-EC7E507A7ADC}" srcOrd="0" destOrd="0" presId="urn:microsoft.com/office/officeart/2011/layout/CircleProcess"/>
    <dgm:cxn modelId="{A3C4302C-876C-4B30-9D74-3C01036C129D}" type="presParOf" srcId="{53245349-8642-4D52-AB1E-23F2DAF159EB}" destId="{C2D4517C-8A67-4083-8503-DAAD97DF1B90}" srcOrd="2" destOrd="0" presId="urn:microsoft.com/office/officeart/2011/layout/CircleProcess"/>
    <dgm:cxn modelId="{AB40315D-EFAE-4A28-8F71-473D4605725C}" type="presParOf" srcId="{53245349-8642-4D52-AB1E-23F2DAF159EB}" destId="{530CF1AA-7F19-4890-96AF-85CA55DAFD68}" srcOrd="3" destOrd="0" presId="urn:microsoft.com/office/officeart/2011/layout/CircleProcess"/>
    <dgm:cxn modelId="{8A7410D4-1520-41BA-8915-B98CDB823384}" type="presParOf" srcId="{530CF1AA-7F19-4890-96AF-85CA55DAFD68}" destId="{AC231FEA-F9BF-4960-B558-D3605120E66C}" srcOrd="0" destOrd="0" presId="urn:microsoft.com/office/officeart/2011/layout/CircleProcess"/>
    <dgm:cxn modelId="{AEC29C3A-DD48-4593-A964-36DEC3922C54}" type="presParOf" srcId="{53245349-8642-4D52-AB1E-23F2DAF159EB}" destId="{F0E04ED2-E0A5-4FAE-A1DB-0EA5EDEE47D8}" srcOrd="4" destOrd="0" presId="urn:microsoft.com/office/officeart/2011/layout/CircleProcess"/>
    <dgm:cxn modelId="{AF4D5D55-F394-4892-A765-5C081CB3EE8B}" type="presParOf" srcId="{F0E04ED2-E0A5-4FAE-A1DB-0EA5EDEE47D8}" destId="{16D125AD-CC60-4D6F-96BE-49372EE52128}" srcOrd="0" destOrd="0" presId="urn:microsoft.com/office/officeart/2011/layout/CircleProcess"/>
    <dgm:cxn modelId="{364ABA55-1E20-4BCB-A2A6-71A73CC99B09}" type="presParOf" srcId="{53245349-8642-4D52-AB1E-23F2DAF159EB}" destId="{91209800-F7E4-4B9F-A327-234FEEFE933C}" srcOrd="5" destOrd="0" presId="urn:microsoft.com/office/officeart/2011/layout/CircleProcess"/>
    <dgm:cxn modelId="{E60C5269-E9EA-404B-91BB-AB8492DE17F2}" type="presParOf" srcId="{53245349-8642-4D52-AB1E-23F2DAF159EB}" destId="{7042BF70-7C76-4AA1-96FE-250F25072527}" srcOrd="6" destOrd="0" presId="urn:microsoft.com/office/officeart/2011/layout/CircleProcess"/>
    <dgm:cxn modelId="{DC3188CD-4631-47BA-A267-CF82740AB775}" type="presParOf" srcId="{7042BF70-7C76-4AA1-96FE-250F25072527}" destId="{3BCC6449-503B-46B6-AE6D-AE58B1464F01}" srcOrd="0" destOrd="0" presId="urn:microsoft.com/office/officeart/2011/layout/CircleProcess"/>
    <dgm:cxn modelId="{77ABB0AA-FF1A-4A36-8298-128A66FA399D}" type="presParOf" srcId="{53245349-8642-4D52-AB1E-23F2DAF159EB}" destId="{A761A5BF-EF7A-453F-9EB8-B7AD23CD69C3}" srcOrd="7" destOrd="0" presId="urn:microsoft.com/office/officeart/2011/layout/CircleProcess"/>
    <dgm:cxn modelId="{EDBD7E05-95A2-48C3-A785-CDEABF83D055}" type="presParOf" srcId="{A761A5BF-EF7A-453F-9EB8-B7AD23CD69C3}" destId="{1C9D3A92-46F4-4071-BDB3-26C8F2DA4742}" srcOrd="0" destOrd="0" presId="urn:microsoft.com/office/officeart/2011/layout/CircleProcess"/>
    <dgm:cxn modelId="{6DAE53EE-63FD-4E32-8B94-81E3D8D86FCC}" type="presParOf" srcId="{53245349-8642-4D52-AB1E-23F2DAF159EB}" destId="{6BC9ECA9-3DCB-4D60-9A4F-F5DE38F9F4CA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79882AE-9523-4D95-A045-9BE425430233}">
      <dsp:nvSpPr>
        <dsp:cNvPr id="0" name=""/>
        <dsp:cNvSpPr/>
      </dsp:nvSpPr>
      <dsp:spPr>
        <a:xfrm>
          <a:off x="417945" y="1507"/>
          <a:ext cx="1240112" cy="620056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ТОП -50, ТОП-30</a:t>
          </a:r>
          <a:endParaRPr lang="ru-RU" sz="1200" kern="1200" dirty="0"/>
        </a:p>
      </dsp:txBody>
      <dsp:txXfrm>
        <a:off x="417945" y="1507"/>
        <a:ext cx="1240112" cy="620056"/>
      </dsp:txXfrm>
    </dsp:sp>
    <dsp:sp modelId="{55DFCC7C-5B0C-424D-9BBE-CC1D8E0F0BD3}">
      <dsp:nvSpPr>
        <dsp:cNvPr id="0" name=""/>
        <dsp:cNvSpPr/>
      </dsp:nvSpPr>
      <dsp:spPr>
        <a:xfrm>
          <a:off x="541957" y="621564"/>
          <a:ext cx="124011" cy="4650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5042"/>
              </a:lnTo>
              <a:lnTo>
                <a:pt x="124011" y="4650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4EB11C-ECBB-4A39-8287-4755DAC8F8BB}">
      <dsp:nvSpPr>
        <dsp:cNvPr id="0" name=""/>
        <dsp:cNvSpPr/>
      </dsp:nvSpPr>
      <dsp:spPr>
        <a:xfrm>
          <a:off x="665968" y="776578"/>
          <a:ext cx="1333676" cy="620056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МБДОУ «Новохопёрский центр развития ребёнка «Пристань детства»</a:t>
          </a:r>
          <a:endParaRPr lang="ru-RU" sz="1000" kern="1200" dirty="0"/>
        </a:p>
      </dsp:txBody>
      <dsp:txXfrm>
        <a:off x="665968" y="776578"/>
        <a:ext cx="1333676" cy="620056"/>
      </dsp:txXfrm>
    </dsp:sp>
    <dsp:sp modelId="{A7BF908D-F8BB-460E-A829-19B3B75A0BCF}">
      <dsp:nvSpPr>
        <dsp:cNvPr id="0" name=""/>
        <dsp:cNvSpPr/>
      </dsp:nvSpPr>
      <dsp:spPr>
        <a:xfrm>
          <a:off x="541957" y="621564"/>
          <a:ext cx="124011" cy="13209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0983"/>
              </a:lnTo>
              <a:lnTo>
                <a:pt x="124011" y="13209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7B8467-5C4F-4F06-8BBB-B457B735B247}">
      <dsp:nvSpPr>
        <dsp:cNvPr id="0" name=""/>
        <dsp:cNvSpPr/>
      </dsp:nvSpPr>
      <dsp:spPr>
        <a:xfrm>
          <a:off x="665968" y="1551648"/>
          <a:ext cx="1270242" cy="781798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МОУ «</a:t>
          </a:r>
          <a:r>
            <a:rPr lang="ru-RU" sz="800" kern="1200" dirty="0" err="1" smtClean="0"/>
            <a:t>Новохоперская</a:t>
          </a:r>
          <a:r>
            <a:rPr lang="ru-RU" sz="800" kern="1200" dirty="0" smtClean="0"/>
            <a:t> гимназия №1</a:t>
          </a:r>
          <a:endParaRPr lang="ru-RU" sz="800" kern="1200" dirty="0"/>
        </a:p>
      </dsp:txBody>
      <dsp:txXfrm>
        <a:off x="665968" y="1551648"/>
        <a:ext cx="1270242" cy="781798"/>
      </dsp:txXfrm>
    </dsp:sp>
    <dsp:sp modelId="{F78DAD02-DA54-4442-B2CB-25ABAC708918}">
      <dsp:nvSpPr>
        <dsp:cNvPr id="0" name=""/>
        <dsp:cNvSpPr/>
      </dsp:nvSpPr>
      <dsp:spPr>
        <a:xfrm>
          <a:off x="541957" y="621564"/>
          <a:ext cx="124011" cy="21769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76924"/>
              </a:lnTo>
              <a:lnTo>
                <a:pt x="124011" y="21769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91B55E-419E-4797-9052-544BDFAF1ACF}">
      <dsp:nvSpPr>
        <dsp:cNvPr id="0" name=""/>
        <dsp:cNvSpPr/>
      </dsp:nvSpPr>
      <dsp:spPr>
        <a:xfrm>
          <a:off x="665968" y="2488460"/>
          <a:ext cx="992090" cy="620056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МОУ «</a:t>
          </a:r>
          <a:r>
            <a:rPr lang="ru-RU" sz="800" kern="1200" dirty="0" err="1" smtClean="0"/>
            <a:t>Новохоперская</a:t>
          </a:r>
          <a:r>
            <a:rPr lang="ru-RU" sz="800" kern="1200" dirty="0" smtClean="0"/>
            <a:t> СОШ №91»</a:t>
          </a:r>
          <a:endParaRPr lang="ru-RU" sz="800" kern="1200" dirty="0"/>
        </a:p>
      </dsp:txBody>
      <dsp:txXfrm>
        <a:off x="665968" y="2488460"/>
        <a:ext cx="992090" cy="620056"/>
      </dsp:txXfrm>
    </dsp:sp>
    <dsp:sp modelId="{6FDA4FB7-73A7-4BB8-ABDA-CDBA46817FE9}">
      <dsp:nvSpPr>
        <dsp:cNvPr id="0" name=""/>
        <dsp:cNvSpPr/>
      </dsp:nvSpPr>
      <dsp:spPr>
        <a:xfrm>
          <a:off x="1793374" y="0"/>
          <a:ext cx="1697478" cy="620056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Инновационные площадки</a:t>
          </a:r>
          <a:endParaRPr lang="ru-RU" sz="1200" kern="1200" dirty="0"/>
        </a:p>
      </dsp:txBody>
      <dsp:txXfrm>
        <a:off x="1793374" y="0"/>
        <a:ext cx="1697478" cy="620056"/>
      </dsp:txXfrm>
    </dsp:sp>
    <dsp:sp modelId="{2F5B64B5-03F2-4D80-80CE-B4D2A9BB6E75}">
      <dsp:nvSpPr>
        <dsp:cNvPr id="0" name=""/>
        <dsp:cNvSpPr/>
      </dsp:nvSpPr>
      <dsp:spPr>
        <a:xfrm>
          <a:off x="1963122" y="620056"/>
          <a:ext cx="196516" cy="4427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2789"/>
              </a:lnTo>
              <a:lnTo>
                <a:pt x="196516" y="4427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521650-BF46-4AE3-8C23-F1B548624317}">
      <dsp:nvSpPr>
        <dsp:cNvPr id="0" name=""/>
        <dsp:cNvSpPr/>
      </dsp:nvSpPr>
      <dsp:spPr>
        <a:xfrm>
          <a:off x="2159639" y="752817"/>
          <a:ext cx="1554327" cy="620056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МБДОУ «Новохопёрский центр развития ребёнка «Пристань детства»</a:t>
          </a:r>
          <a:endParaRPr lang="ru-RU" sz="900" kern="1200" dirty="0"/>
        </a:p>
      </dsp:txBody>
      <dsp:txXfrm>
        <a:off x="2159639" y="752817"/>
        <a:ext cx="1554327" cy="620056"/>
      </dsp:txXfrm>
    </dsp:sp>
    <dsp:sp modelId="{CEB7CB31-A3A3-4CC9-9EE0-99C99FA97E05}">
      <dsp:nvSpPr>
        <dsp:cNvPr id="0" name=""/>
        <dsp:cNvSpPr/>
      </dsp:nvSpPr>
      <dsp:spPr>
        <a:xfrm>
          <a:off x="1963122" y="620056"/>
          <a:ext cx="196516" cy="12671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7160"/>
              </a:lnTo>
              <a:lnTo>
                <a:pt x="196516" y="12671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D73B8A-A477-4F52-9A78-7C28F3DF9E55}">
      <dsp:nvSpPr>
        <dsp:cNvPr id="0" name=""/>
        <dsp:cNvSpPr/>
      </dsp:nvSpPr>
      <dsp:spPr>
        <a:xfrm>
          <a:off x="2159639" y="1577188"/>
          <a:ext cx="1603336" cy="620056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МБДОУ «Елань-Коленовский детский сад </a:t>
          </a:r>
          <a:r>
            <a:rPr lang="ru-RU" sz="900" kern="1200" dirty="0" err="1" smtClean="0"/>
            <a:t>общеразвивающего</a:t>
          </a:r>
          <a:r>
            <a:rPr lang="ru-RU" sz="900" kern="1200" dirty="0" smtClean="0"/>
            <a:t> вида  №1»</a:t>
          </a:r>
          <a:endParaRPr lang="ru-RU" sz="900" kern="1200" dirty="0"/>
        </a:p>
      </dsp:txBody>
      <dsp:txXfrm>
        <a:off x="2159639" y="1577188"/>
        <a:ext cx="1603336" cy="620056"/>
      </dsp:txXfrm>
    </dsp:sp>
    <dsp:sp modelId="{D1A8F493-1DEB-4D3B-A4C8-196AC3E1B9E8}">
      <dsp:nvSpPr>
        <dsp:cNvPr id="0" name=""/>
        <dsp:cNvSpPr/>
      </dsp:nvSpPr>
      <dsp:spPr>
        <a:xfrm>
          <a:off x="1963122" y="620056"/>
          <a:ext cx="146009" cy="19784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8414"/>
              </a:lnTo>
              <a:lnTo>
                <a:pt x="146009" y="19784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7F6EAA-F9C7-4615-B45F-91C7C949FF40}">
      <dsp:nvSpPr>
        <dsp:cNvPr id="0" name=""/>
        <dsp:cNvSpPr/>
      </dsp:nvSpPr>
      <dsp:spPr>
        <a:xfrm>
          <a:off x="2109132" y="2288443"/>
          <a:ext cx="1587880" cy="620056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 «</a:t>
          </a:r>
          <a:r>
            <a:rPr lang="ru-RU" sz="1000" kern="1200" dirty="0" err="1" smtClean="0"/>
            <a:t>Елань-Коленовская</a:t>
          </a:r>
          <a:r>
            <a:rPr lang="ru-RU" sz="1000" kern="1200" dirty="0" smtClean="0"/>
            <a:t> школа №2</a:t>
          </a:r>
          <a:r>
            <a:rPr lang="ru-RU" sz="900" kern="1200" dirty="0" smtClean="0"/>
            <a:t>»</a:t>
          </a:r>
          <a:endParaRPr lang="ru-RU" sz="900" kern="1200" dirty="0"/>
        </a:p>
      </dsp:txBody>
      <dsp:txXfrm>
        <a:off x="2109132" y="2288443"/>
        <a:ext cx="1587880" cy="620056"/>
      </dsp:txXfrm>
    </dsp:sp>
    <dsp:sp modelId="{24ECF757-91B7-42E4-93F3-690F4A99337A}">
      <dsp:nvSpPr>
        <dsp:cNvPr id="0" name=""/>
        <dsp:cNvSpPr/>
      </dsp:nvSpPr>
      <dsp:spPr>
        <a:xfrm>
          <a:off x="1963122" y="620056"/>
          <a:ext cx="346550" cy="26747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4738"/>
              </a:lnTo>
              <a:lnTo>
                <a:pt x="346550" y="26747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08E269-AAE9-47B8-A474-1325A3981634}">
      <dsp:nvSpPr>
        <dsp:cNvPr id="0" name=""/>
        <dsp:cNvSpPr/>
      </dsp:nvSpPr>
      <dsp:spPr>
        <a:xfrm>
          <a:off x="2309673" y="3101789"/>
          <a:ext cx="1564169" cy="386009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err="1" smtClean="0"/>
            <a:t>Новохопёрская</a:t>
          </a:r>
          <a:r>
            <a:rPr lang="ru-RU" sz="1050" kern="1200" dirty="0" smtClean="0"/>
            <a:t> школа №2</a:t>
          </a:r>
          <a:endParaRPr lang="ru-RU" sz="1050" kern="1200" dirty="0"/>
        </a:p>
      </dsp:txBody>
      <dsp:txXfrm>
        <a:off x="2309673" y="3101789"/>
        <a:ext cx="1564169" cy="386009"/>
      </dsp:txXfrm>
    </dsp:sp>
    <dsp:sp modelId="{5981B01F-DBCB-46DC-A32E-32CC198F134E}">
      <dsp:nvSpPr>
        <dsp:cNvPr id="0" name=""/>
        <dsp:cNvSpPr/>
      </dsp:nvSpPr>
      <dsp:spPr>
        <a:xfrm>
          <a:off x="1963122" y="620056"/>
          <a:ext cx="346550" cy="32031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03128"/>
              </a:lnTo>
              <a:lnTo>
                <a:pt x="346550" y="32031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B4A02A-4EC1-454D-A52E-5BE50C5E436C}">
      <dsp:nvSpPr>
        <dsp:cNvPr id="0" name=""/>
        <dsp:cNvSpPr/>
      </dsp:nvSpPr>
      <dsp:spPr>
        <a:xfrm>
          <a:off x="2309673" y="3642813"/>
          <a:ext cx="1674846" cy="360742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err="1" smtClean="0"/>
            <a:t>Новохопёрская</a:t>
          </a:r>
          <a:r>
            <a:rPr lang="ru-RU" sz="1000" kern="1200" dirty="0" smtClean="0"/>
            <a:t> школа №91</a:t>
          </a:r>
          <a:endParaRPr lang="ru-RU" sz="1000" kern="1200" dirty="0"/>
        </a:p>
      </dsp:txBody>
      <dsp:txXfrm>
        <a:off x="2309673" y="3642813"/>
        <a:ext cx="1674846" cy="360742"/>
      </dsp:txXfrm>
    </dsp:sp>
    <dsp:sp modelId="{9D196D8E-0C8B-43AC-8981-B173B1B5469F}">
      <dsp:nvSpPr>
        <dsp:cNvPr id="0" name=""/>
        <dsp:cNvSpPr/>
      </dsp:nvSpPr>
      <dsp:spPr>
        <a:xfrm>
          <a:off x="3810591" y="0"/>
          <a:ext cx="1514611" cy="620056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err="1" smtClean="0"/>
            <a:t>Стажировочные</a:t>
          </a:r>
          <a:r>
            <a:rPr lang="ru-RU" sz="1200" kern="1200" dirty="0" smtClean="0"/>
            <a:t> площадки</a:t>
          </a:r>
          <a:endParaRPr lang="ru-RU" sz="1200" kern="1200" dirty="0"/>
        </a:p>
      </dsp:txBody>
      <dsp:txXfrm>
        <a:off x="3810591" y="0"/>
        <a:ext cx="1514611" cy="620056"/>
      </dsp:txXfrm>
    </dsp:sp>
    <dsp:sp modelId="{3101F8E9-A8A5-42CF-9998-6DE50055B258}">
      <dsp:nvSpPr>
        <dsp:cNvPr id="0" name=""/>
        <dsp:cNvSpPr/>
      </dsp:nvSpPr>
      <dsp:spPr>
        <a:xfrm>
          <a:off x="3962052" y="620056"/>
          <a:ext cx="178232" cy="7814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1442"/>
              </a:lnTo>
              <a:lnTo>
                <a:pt x="178232" y="7814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F15DAA-29FF-47B7-BAB0-72676ABEA79C}">
      <dsp:nvSpPr>
        <dsp:cNvPr id="0" name=""/>
        <dsp:cNvSpPr/>
      </dsp:nvSpPr>
      <dsp:spPr>
        <a:xfrm>
          <a:off x="4140285" y="752817"/>
          <a:ext cx="1412041" cy="1297362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МБДОУ «Елань-Коленовский детский сад </a:t>
          </a:r>
          <a:r>
            <a:rPr lang="ru-RU" sz="900" kern="1200" dirty="0" err="1" smtClean="0"/>
            <a:t>общеразвивающего</a:t>
          </a:r>
          <a:r>
            <a:rPr lang="ru-RU" sz="900" kern="1200" dirty="0" smtClean="0"/>
            <a:t> вида  № 1»</a:t>
          </a:r>
          <a:endParaRPr lang="ru-RU" sz="900" kern="1200" dirty="0"/>
        </a:p>
      </dsp:txBody>
      <dsp:txXfrm>
        <a:off x="4140285" y="752817"/>
        <a:ext cx="1412041" cy="1297362"/>
      </dsp:txXfrm>
    </dsp:sp>
    <dsp:sp modelId="{9E622A59-D417-47A3-B1E9-44E41188BC84}">
      <dsp:nvSpPr>
        <dsp:cNvPr id="0" name=""/>
        <dsp:cNvSpPr/>
      </dsp:nvSpPr>
      <dsp:spPr>
        <a:xfrm>
          <a:off x="3962052" y="620056"/>
          <a:ext cx="318553" cy="19189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8926"/>
              </a:lnTo>
              <a:lnTo>
                <a:pt x="318553" y="19189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048272-5043-40F8-9DEE-AB584A1F7BF8}">
      <dsp:nvSpPr>
        <dsp:cNvPr id="0" name=""/>
        <dsp:cNvSpPr/>
      </dsp:nvSpPr>
      <dsp:spPr>
        <a:xfrm>
          <a:off x="4280606" y="2228954"/>
          <a:ext cx="1587959" cy="620056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МБДОУ «Новохопёрский центр развития ребёнка «Пристань детства»</a:t>
          </a:r>
          <a:endParaRPr lang="ru-RU" sz="900" kern="1200" dirty="0"/>
        </a:p>
      </dsp:txBody>
      <dsp:txXfrm>
        <a:off x="4280606" y="2228954"/>
        <a:ext cx="1587959" cy="62005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9D5F6CE-9B88-42FF-B528-7E4908877FBD}">
      <dsp:nvSpPr>
        <dsp:cNvPr id="0" name=""/>
        <dsp:cNvSpPr/>
      </dsp:nvSpPr>
      <dsp:spPr>
        <a:xfrm>
          <a:off x="0" y="201598"/>
          <a:ext cx="5760640" cy="680400"/>
        </a:xfrm>
        <a:prstGeom prst="rect">
          <a:avLst/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4A0140-C7B2-429D-804E-A07B9B2099DC}">
      <dsp:nvSpPr>
        <dsp:cNvPr id="0" name=""/>
        <dsp:cNvSpPr/>
      </dsp:nvSpPr>
      <dsp:spPr>
        <a:xfrm>
          <a:off x="288032" y="22865"/>
          <a:ext cx="4032448" cy="797040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17" tIns="0" rIns="152417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b="1" kern="1200" dirty="0" smtClean="0">
            <a:solidFill>
              <a:srgbClr val="002060"/>
            </a:solidFill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 smtClean="0">
              <a:solidFill>
                <a:srgbClr val="002060"/>
              </a:solidFill>
            </a:rPr>
            <a:t>В минувшем году на развитие физической культуры и спорта израсходовано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 smtClean="0">
              <a:solidFill>
                <a:srgbClr val="C00000"/>
              </a:solidFill>
            </a:rPr>
            <a:t>19,5 млн. руб. </a:t>
          </a:r>
        </a:p>
        <a:p>
          <a:pPr lvl="0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kern="1200" dirty="0"/>
        </a:p>
      </dsp:txBody>
      <dsp:txXfrm>
        <a:off x="288032" y="22865"/>
        <a:ext cx="4032448" cy="797040"/>
      </dsp:txXfrm>
    </dsp:sp>
    <dsp:sp modelId="{0E5720DE-BBD4-46A0-949D-06D5A2748E1D}">
      <dsp:nvSpPr>
        <dsp:cNvPr id="0" name=""/>
        <dsp:cNvSpPr/>
      </dsp:nvSpPr>
      <dsp:spPr>
        <a:xfrm>
          <a:off x="0" y="1646105"/>
          <a:ext cx="5760640" cy="680400"/>
        </a:xfrm>
        <a:prstGeom prst="rect">
          <a:avLst/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02E0FB-854D-49F2-8BA9-3B5E97C4952B}">
      <dsp:nvSpPr>
        <dsp:cNvPr id="0" name=""/>
        <dsp:cNvSpPr/>
      </dsp:nvSpPr>
      <dsp:spPr>
        <a:xfrm>
          <a:off x="288032" y="1247585"/>
          <a:ext cx="4032448" cy="79704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17" tIns="0" rIns="15241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</a:rPr>
            <a:t>Доля населения, систематически занимающегося физической культурой и спортом, составила </a:t>
          </a:r>
          <a:r>
            <a:rPr lang="ru-RU" sz="1400" b="1" kern="1200" dirty="0" smtClean="0">
              <a:solidFill>
                <a:srgbClr val="C00000"/>
              </a:solidFill>
            </a:rPr>
            <a:t>53,7%, </a:t>
          </a:r>
          <a:r>
            <a:rPr lang="ru-RU" sz="1400" b="1" kern="1200" dirty="0" smtClean="0">
              <a:solidFill>
                <a:srgbClr val="002060"/>
              </a:solidFill>
            </a:rPr>
            <a:t>обучающихся  </a:t>
          </a:r>
          <a:endParaRPr lang="ru-RU" b="1" kern="1200" dirty="0">
            <a:solidFill>
              <a:srgbClr val="002060"/>
            </a:solidFill>
          </a:endParaRPr>
        </a:p>
      </dsp:txBody>
      <dsp:txXfrm>
        <a:off x="288032" y="1247585"/>
        <a:ext cx="4032448" cy="797040"/>
      </dsp:txXfrm>
    </dsp:sp>
    <dsp:sp modelId="{EEEFDDC5-F8B8-4700-8E38-73085308B60F}">
      <dsp:nvSpPr>
        <dsp:cNvPr id="0" name=""/>
        <dsp:cNvSpPr/>
      </dsp:nvSpPr>
      <dsp:spPr>
        <a:xfrm>
          <a:off x="0" y="2870825"/>
          <a:ext cx="5760640" cy="680400"/>
        </a:xfrm>
        <a:prstGeom prst="rect">
          <a:avLst/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65BFD0-B51E-423E-A7E2-657107AA852A}">
      <dsp:nvSpPr>
        <dsp:cNvPr id="0" name=""/>
        <dsp:cNvSpPr/>
      </dsp:nvSpPr>
      <dsp:spPr>
        <a:xfrm>
          <a:off x="288032" y="2472305"/>
          <a:ext cx="4032448" cy="797040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17" tIns="0" rIns="152417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 smtClean="0">
              <a:solidFill>
                <a:srgbClr val="002060"/>
              </a:solidFill>
            </a:rPr>
            <a:t>Проведено </a:t>
          </a:r>
          <a:r>
            <a:rPr lang="ru-RU" sz="1600" b="1" kern="1200" dirty="0" smtClean="0">
              <a:solidFill>
                <a:srgbClr val="C00000"/>
              </a:solidFill>
            </a:rPr>
            <a:t>55</a:t>
          </a:r>
          <a:r>
            <a:rPr lang="ru-RU" sz="1600" b="1" kern="1200" dirty="0" smtClean="0">
              <a:solidFill>
                <a:srgbClr val="002060"/>
              </a:solidFill>
            </a:rPr>
            <a:t> спортивных мероприятий. </a:t>
          </a:r>
        </a:p>
        <a:p>
          <a:pPr lvl="0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kern="1200" dirty="0"/>
        </a:p>
      </dsp:txBody>
      <dsp:txXfrm>
        <a:off x="288032" y="2472305"/>
        <a:ext cx="4032448" cy="797040"/>
      </dsp:txXfrm>
    </dsp:sp>
    <dsp:sp modelId="{06314B64-882B-4626-83AB-07AF0BDB77A4}">
      <dsp:nvSpPr>
        <dsp:cNvPr id="0" name=""/>
        <dsp:cNvSpPr/>
      </dsp:nvSpPr>
      <dsp:spPr>
        <a:xfrm>
          <a:off x="0" y="4697334"/>
          <a:ext cx="5760640" cy="680400"/>
        </a:xfrm>
        <a:prstGeom prst="rect">
          <a:avLst/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39BA7C-D6A0-4B47-83BC-7B5718B39345}">
      <dsp:nvSpPr>
        <dsp:cNvPr id="0" name=""/>
        <dsp:cNvSpPr/>
      </dsp:nvSpPr>
      <dsp:spPr>
        <a:xfrm>
          <a:off x="288032" y="3697025"/>
          <a:ext cx="4032448" cy="1398829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17" tIns="0" rIns="152417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b="1" kern="1200" dirty="0" smtClean="0">
            <a:solidFill>
              <a:srgbClr val="002060"/>
            </a:solidFill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b="1" kern="1200" dirty="0" smtClean="0">
            <a:solidFill>
              <a:srgbClr val="002060"/>
            </a:solidFill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 smtClean="0">
              <a:solidFill>
                <a:srgbClr val="002060"/>
              </a:solidFill>
            </a:rPr>
            <a:t>Приняли участие в выполнении нормативов  комплекса ГТО - </a:t>
          </a:r>
          <a:r>
            <a:rPr lang="ru-RU" sz="1400" b="1" kern="1200" dirty="0" smtClean="0">
              <a:solidFill>
                <a:srgbClr val="C00000"/>
              </a:solidFill>
            </a:rPr>
            <a:t>2290 чел</a:t>
          </a:r>
          <a:r>
            <a:rPr lang="ru-RU" sz="1400" b="1" kern="1200" dirty="0" smtClean="0">
              <a:solidFill>
                <a:srgbClr val="002060"/>
              </a:solidFill>
            </a:rPr>
            <a:t>., из них выполнили нормативы  на золотой знак </a:t>
          </a:r>
          <a:r>
            <a:rPr lang="ru-RU" sz="1400" b="1" kern="1200" dirty="0" smtClean="0">
              <a:solidFill>
                <a:srgbClr val="C00000"/>
              </a:solidFill>
            </a:rPr>
            <a:t>- 340 чел</a:t>
          </a:r>
          <a:r>
            <a:rPr lang="ru-RU" sz="1400" b="1" kern="1200" dirty="0" smtClean="0">
              <a:solidFill>
                <a:srgbClr val="002060"/>
              </a:solidFill>
            </a:rPr>
            <a:t>., серебряный знак - </a:t>
          </a:r>
          <a:r>
            <a:rPr lang="ru-RU" sz="1400" b="1" kern="1200" dirty="0" smtClean="0">
              <a:solidFill>
                <a:srgbClr val="C00000"/>
              </a:solidFill>
            </a:rPr>
            <a:t>330 чел.,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 smtClean="0">
              <a:solidFill>
                <a:srgbClr val="002060"/>
              </a:solidFill>
            </a:rPr>
            <a:t>бронзовый знак - </a:t>
          </a:r>
          <a:r>
            <a:rPr lang="ru-RU" sz="1400" b="1" kern="1200" dirty="0" smtClean="0">
              <a:solidFill>
                <a:srgbClr val="C00000"/>
              </a:solidFill>
            </a:rPr>
            <a:t>354 чел. </a:t>
          </a:r>
        </a:p>
        <a:p>
          <a:pPr lvl="0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kern="1200" dirty="0"/>
        </a:p>
      </dsp:txBody>
      <dsp:txXfrm>
        <a:off x="288032" y="3697025"/>
        <a:ext cx="4032448" cy="139882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E8BC35E-8F2D-454F-9339-2ABE2CE68C2C}">
      <dsp:nvSpPr>
        <dsp:cNvPr id="0" name=""/>
        <dsp:cNvSpPr/>
      </dsp:nvSpPr>
      <dsp:spPr>
        <a:xfrm>
          <a:off x="5964852" y="520916"/>
          <a:ext cx="2753806" cy="2589582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365A27-47BD-462B-8E42-EC7E507A7ADC}">
      <dsp:nvSpPr>
        <dsp:cNvPr id="0" name=""/>
        <dsp:cNvSpPr/>
      </dsp:nvSpPr>
      <dsp:spPr>
        <a:xfrm>
          <a:off x="6290647" y="694561"/>
          <a:ext cx="2260261" cy="225179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ВЫБОРЫ В ВОРОНЕЖСКУЮ ОБЛАСТНУЮ ДУМУ 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Новохопёрский район находится </a:t>
          </a:r>
          <a:r>
            <a:rPr lang="ru-RU" sz="12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тройке лидеров 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 области, показавших наилучший результат</a:t>
          </a:r>
        </a:p>
      </dsp:txBody>
      <dsp:txXfrm>
        <a:off x="6613766" y="1016306"/>
        <a:ext cx="1614022" cy="1608301"/>
      </dsp:txXfrm>
    </dsp:sp>
    <dsp:sp modelId="{AC231FEA-F9BF-4960-B558-D3605120E66C}">
      <dsp:nvSpPr>
        <dsp:cNvPr id="0" name=""/>
        <dsp:cNvSpPr/>
      </dsp:nvSpPr>
      <dsp:spPr>
        <a:xfrm rot="2700000">
          <a:off x="3384702" y="527266"/>
          <a:ext cx="2545866" cy="2545866"/>
        </a:xfrm>
        <a:prstGeom prst="teardrop">
          <a:avLst>
            <a:gd name="adj" fmla="val 100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D125AD-CC60-4D6F-96BE-49372EE52128}">
      <dsp:nvSpPr>
        <dsp:cNvPr id="0" name=""/>
        <dsp:cNvSpPr/>
      </dsp:nvSpPr>
      <dsp:spPr>
        <a:xfrm>
          <a:off x="3600393" y="864092"/>
          <a:ext cx="2464209" cy="187664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ГОЛОСОВАНИЕ ЗА КОНСТИТУЦИЮ РФ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Новохопёрский район занимает </a:t>
          </a:r>
          <a:r>
            <a:rPr lang="ru-RU" sz="12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 место 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 рейтинге районов области по явке и </a:t>
          </a:r>
          <a:r>
            <a:rPr lang="ru-RU" sz="12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 место 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по выразившим поддержку внесения изменений в Конституцию  РФ</a:t>
          </a:r>
        </a:p>
      </dsp:txBody>
      <dsp:txXfrm>
        <a:off x="3952669" y="1132236"/>
        <a:ext cx="1759658" cy="1340362"/>
      </dsp:txXfrm>
    </dsp:sp>
    <dsp:sp modelId="{3BCC6449-503B-46B6-AE6D-AE58B1464F01}">
      <dsp:nvSpPr>
        <dsp:cNvPr id="0" name=""/>
        <dsp:cNvSpPr/>
      </dsp:nvSpPr>
      <dsp:spPr>
        <a:xfrm rot="2700000">
          <a:off x="889466" y="527266"/>
          <a:ext cx="2545866" cy="2545866"/>
        </a:xfrm>
        <a:prstGeom prst="teardrop">
          <a:avLst>
            <a:gd name="adj" fmla="val 10000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9D3A92-46F4-4071-BDB3-26C8F2DA4742}">
      <dsp:nvSpPr>
        <dsp:cNvPr id="0" name=""/>
        <dsp:cNvSpPr/>
      </dsp:nvSpPr>
      <dsp:spPr>
        <a:xfrm>
          <a:off x="1008113" y="792085"/>
          <a:ext cx="2454035" cy="190495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ПРАЙМЕРИЗ В ВОРОНЕЖСКУЮ ОБЛАСТНУЮ ДУМУ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Новохопёрский район находится </a:t>
          </a:r>
          <a:r>
            <a:rPr lang="ru-RU" sz="12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тройке </a:t>
          </a:r>
          <a:r>
            <a:rPr lang="ru-RU" sz="1200" b="0" kern="1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районов области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показавших наилучший результат</a:t>
          </a:r>
          <a:endParaRPr lang="ru-RU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58934" y="1064273"/>
        <a:ext cx="1752393" cy="13605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Круговой процесс"/>
  <dgm:desc val="Используется для отображения последовательных этапов процесса. Ограничен одиннадцатью фигурами уровня 1 с неограниченным числом фигур уровня 2. Рекомендуется использовать небольшие объемы текста. Неиспользуемый текст не отображается, но доступен при переключении макетов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0.2125</cdr:x>
      <cdr:y>0</cdr:y>
    </cdr:from>
    <cdr:to>
      <cdr:x>0.875</cdr:x>
      <cdr:y>0.11111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24136" y="0"/>
          <a:ext cx="381642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solidFill>
                <a:srgbClr val="002060"/>
              </a:solidFill>
            </a:rPr>
            <a:t>Регистрация браков/разводов</a:t>
          </a:r>
          <a:endParaRPr lang="ru-RU" sz="1400" b="1" dirty="0">
            <a:solidFill>
              <a:srgbClr val="002060"/>
            </a:solidFill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0.28125</cdr:x>
      <cdr:y>0.30861</cdr:y>
    </cdr:from>
    <cdr:to>
      <cdr:x>0.35125</cdr:x>
      <cdr:y>0.43589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14600" y="1396752"/>
          <a:ext cx="576064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0.22222</cdr:x>
      <cdr:y>0.12727</cdr:y>
    </cdr:from>
    <cdr:to>
      <cdr:x>0.33333</cdr:x>
      <cdr:y>0.21818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296144" y="504057"/>
          <a:ext cx="64807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3200" dirty="0" smtClean="0"/>
            <a:t>           </a:t>
          </a:r>
          <a:endParaRPr lang="ru-RU" sz="3200" dirty="0"/>
        </a:p>
      </cdr:txBody>
    </cdr:sp>
  </cdr:relSizeAnchor>
  <cdr:relSizeAnchor xmlns:cdr="http://schemas.openxmlformats.org/drawingml/2006/chartDrawing">
    <cdr:from>
      <cdr:x>0.36</cdr:x>
      <cdr:y>0.53135</cdr:y>
    </cdr:from>
    <cdr:to>
      <cdr:x>0.47111</cdr:x>
      <cdr:y>0.73338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099753" y="2104380"/>
          <a:ext cx="648066" cy="8001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800" dirty="0" smtClean="0"/>
            <a:t>                </a:t>
          </a:r>
          <a:endParaRPr lang="ru-RU" sz="2800" dirty="0"/>
        </a:p>
      </cdr:txBody>
    </cdr:sp>
  </cdr:relSizeAnchor>
  <cdr:relSizeAnchor xmlns:cdr="http://schemas.openxmlformats.org/drawingml/2006/chartDrawing">
    <cdr:from>
      <cdr:x>0.11111</cdr:x>
      <cdr:y>0.38182</cdr:y>
    </cdr:from>
    <cdr:to>
      <cdr:x>0.20988</cdr:x>
      <cdr:y>0.47273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48073" y="1512169"/>
          <a:ext cx="57606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4000" dirty="0" smtClean="0"/>
            <a:t>           </a:t>
          </a:r>
          <a:endParaRPr lang="ru-RU" sz="4000" dirty="0"/>
        </a:p>
      </cdr:txBody>
    </cdr:sp>
  </cdr:relSizeAnchor>
  <cdr:relSizeAnchor xmlns:cdr="http://schemas.openxmlformats.org/drawingml/2006/chartDrawing">
    <cdr:from>
      <cdr:x>0.25926</cdr:x>
      <cdr:y>0.10909</cdr:y>
    </cdr:from>
    <cdr:to>
      <cdr:x>0.30864</cdr:x>
      <cdr:y>0.23636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512168" y="432048"/>
          <a:ext cx="288032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dirty="0" smtClean="0"/>
            <a:t>4</a:t>
          </a:r>
          <a:endParaRPr lang="ru-RU" sz="18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0.65227</cdr:x>
      <cdr:y>0.1863</cdr:y>
    </cdr:from>
    <cdr:to>
      <cdr:x>0.84426</cdr:x>
      <cdr:y>0.25768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106688" y="939750"/>
          <a:ext cx="91440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0.50425</cdr:x>
      <cdr:y>0.5205</cdr:y>
    </cdr:from>
    <cdr:to>
      <cdr:x>0.51275</cdr:x>
      <cdr:y>0.5375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814547" y="1457582"/>
          <a:ext cx="47444" cy="4760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000" b="1" i="0" u="none" strike="noStrike" baseline="0">
              <a:solidFill>
                <a:srgbClr val="000000"/>
              </a:solidFill>
              <a:latin typeface="Calibri"/>
              <a:cs typeface="Calibri"/>
            </a:rPr>
            <a:t>1852,6</a:t>
          </a:r>
        </a:p>
      </cdr:txBody>
    </cdr:sp>
  </cdr:relSizeAnchor>
  <cdr:relSizeAnchor xmlns:cdr="http://schemas.openxmlformats.org/drawingml/2006/chartDrawing">
    <cdr:from>
      <cdr:x>0.46925</cdr:x>
      <cdr:y>0.55425</cdr:y>
    </cdr:from>
    <cdr:to>
      <cdr:x>0.4795</cdr:x>
      <cdr:y>0.63925</cdr:y>
    </cdr:to>
    <cdr:sp macro="" textlink="">
      <cdr:nvSpPr>
        <cdr:cNvPr id="102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19189" y="1552094"/>
          <a:ext cx="57212" cy="2380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0.48675</cdr:x>
      <cdr:y>0.5015</cdr:y>
    </cdr:from>
    <cdr:to>
      <cdr:x>0.49525</cdr:x>
      <cdr:y>0.5185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716868" y="1404376"/>
          <a:ext cx="47444" cy="4760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000" b="1" i="0" u="none" strike="noStrike" baseline="0">
              <a:solidFill>
                <a:srgbClr val="000000"/>
              </a:solidFill>
              <a:latin typeface="Calibri"/>
              <a:cs typeface="Calibri"/>
            </a:rPr>
            <a:t>1852,6</a:t>
          </a:r>
        </a:p>
      </cdr:txBody>
    </cdr:sp>
  </cdr:relSizeAnchor>
  <cdr:relSizeAnchor xmlns:cdr="http://schemas.openxmlformats.org/drawingml/2006/chartDrawing">
    <cdr:from>
      <cdr:x>0.45225</cdr:x>
      <cdr:y>0.5375</cdr:y>
    </cdr:from>
    <cdr:to>
      <cdr:x>0.4625</cdr:x>
      <cdr:y>0.6225</cdr:y>
    </cdr:to>
    <cdr:sp macro="" textlink="">
      <cdr:nvSpPr>
        <cdr:cNvPr id="102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524301" y="1505188"/>
          <a:ext cx="57212" cy="2380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0.50075</cdr:x>
      <cdr:y>0.5205</cdr:y>
    </cdr:from>
    <cdr:to>
      <cdr:x>0.50925</cdr:x>
      <cdr:y>0.5375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795011" y="1457582"/>
          <a:ext cx="47444" cy="4760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000" b="1" i="0" u="none" strike="noStrike" baseline="0">
              <a:solidFill>
                <a:srgbClr val="000000"/>
              </a:solidFill>
              <a:latin typeface="Calibri"/>
              <a:cs typeface="Calibri"/>
            </a:rPr>
            <a:t>1852,6</a:t>
          </a:r>
        </a:p>
      </cdr:txBody>
    </cdr:sp>
  </cdr:relSizeAnchor>
  <cdr:relSizeAnchor xmlns:cdr="http://schemas.openxmlformats.org/drawingml/2006/chartDrawing">
    <cdr:from>
      <cdr:x>0.4645</cdr:x>
      <cdr:y>0.55425</cdr:y>
    </cdr:from>
    <cdr:to>
      <cdr:x>0.468</cdr:x>
      <cdr:y>0.62575</cdr:y>
    </cdr:to>
    <cdr:sp macro="" textlink="">
      <cdr:nvSpPr>
        <cdr:cNvPr id="102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592676" y="1552094"/>
          <a:ext cx="19536" cy="2002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0.60274</cdr:x>
      <cdr:y>0.16667</cdr:y>
    </cdr:from>
    <cdr:to>
      <cdr:x>0.77669</cdr:x>
      <cdr:y>0.25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168352" y="576064"/>
          <a:ext cx="91440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C00000"/>
              </a:solidFill>
            </a:rPr>
            <a:t>+31,4%</a:t>
          </a:r>
          <a:endParaRPr lang="ru-RU" sz="1400" b="1" dirty="0">
            <a:solidFill>
              <a:srgbClr val="C00000"/>
            </a:solidFill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0.3078</cdr:x>
      <cdr:y>0.48328</cdr:y>
    </cdr:from>
    <cdr:to>
      <cdr:x>0.7078</cdr:x>
      <cdr:y>0.63203</cdr:y>
    </cdr:to>
    <cdr:sp macro="" textlink="">
      <cdr:nvSpPr>
        <cdr:cNvPr id="3" name="Стрелка вправо 2"/>
        <cdr:cNvSpPr/>
      </cdr:nvSpPr>
      <cdr:spPr>
        <a:xfrm xmlns:a="http://schemas.openxmlformats.org/drawingml/2006/main" rot="20293346">
          <a:off x="1329854" y="1670387"/>
          <a:ext cx="1728192" cy="514164"/>
        </a:xfrm>
        <a:prstGeom xmlns:a="http://schemas.openxmlformats.org/drawingml/2006/main" prst="rightArrow">
          <a:avLst/>
        </a:prstGeom>
        <a:solidFill xmlns:a="http://schemas.openxmlformats.org/drawingml/2006/main">
          <a:schemeClr val="bg2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002060"/>
              </a:solidFill>
            </a:rPr>
            <a:t>            +42,4%</a:t>
          </a:r>
          <a:endParaRPr lang="ru-RU" sz="1400" b="1" dirty="0">
            <a:solidFill>
              <a:srgbClr val="002060"/>
            </a:solidFill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0.26213</cdr:x>
      <cdr:y>0.50977</cdr:y>
    </cdr:from>
    <cdr:to>
      <cdr:x>0.77511</cdr:x>
      <cdr:y>0.64035</cdr:y>
    </cdr:to>
    <cdr:sp macro="" textlink="">
      <cdr:nvSpPr>
        <cdr:cNvPr id="2" name="Стрелка вправо 1"/>
        <cdr:cNvSpPr/>
      </cdr:nvSpPr>
      <cdr:spPr>
        <a:xfrm xmlns:a="http://schemas.openxmlformats.org/drawingml/2006/main" rot="760058">
          <a:off x="1132530" y="2826491"/>
          <a:ext cx="2216333" cy="724010"/>
        </a:xfrm>
        <a:prstGeom xmlns:a="http://schemas.openxmlformats.org/drawingml/2006/main" prst="rightArrow">
          <a:avLst/>
        </a:prstGeom>
        <a:solidFill xmlns:a="http://schemas.openxmlformats.org/drawingml/2006/main">
          <a:schemeClr val="accent1">
            <a:lumMod val="20000"/>
            <a:lumOff val="80000"/>
          </a:schemeClr>
        </a:solidFill>
        <a:ln xmlns:a="http://schemas.openxmlformats.org/drawingml/2006/main">
          <a:solidFill>
            <a:schemeClr val="tx2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dirty="0" smtClean="0">
              <a:solidFill>
                <a:srgbClr val="C00000"/>
              </a:solidFill>
            </a:rPr>
            <a:t>                 </a:t>
          </a:r>
          <a:r>
            <a:rPr lang="ru-RU" sz="1400" b="1" dirty="0" smtClean="0">
              <a:solidFill>
                <a:srgbClr val="002060"/>
              </a:solidFill>
            </a:rPr>
            <a:t>- 24,8%</a:t>
          </a:r>
          <a:endParaRPr lang="ru-RU" sz="1400" b="1" dirty="0">
            <a:solidFill>
              <a:srgbClr val="002060"/>
            </a:solidFill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0.28997</cdr:x>
      <cdr:y>0.42994</cdr:y>
    </cdr:from>
    <cdr:to>
      <cdr:x>0.7233</cdr:x>
      <cdr:y>0.54105</cdr:y>
    </cdr:to>
    <cdr:sp macro="" textlink="">
      <cdr:nvSpPr>
        <cdr:cNvPr id="2" name="Стрелка вправо 1"/>
        <cdr:cNvSpPr/>
      </cdr:nvSpPr>
      <cdr:spPr>
        <a:xfrm xmlns:a="http://schemas.openxmlformats.org/drawingml/2006/main" rot="566858">
          <a:off x="1252808" y="1950439"/>
          <a:ext cx="1872208" cy="504056"/>
        </a:xfrm>
        <a:prstGeom xmlns:a="http://schemas.openxmlformats.org/drawingml/2006/main" prst="rightArrow">
          <a:avLst/>
        </a:prstGeom>
        <a:solidFill xmlns:a="http://schemas.openxmlformats.org/drawingml/2006/main">
          <a:schemeClr val="bg2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002060"/>
              </a:solidFill>
            </a:rPr>
            <a:t>              -  23,6%</a:t>
          </a:r>
          <a:endParaRPr lang="ru-RU" sz="1400" b="1" dirty="0">
            <a:solidFill>
              <a:srgbClr val="00206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14E3EE-BB03-48AA-93FD-0C898EA06340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B69196-A440-4E2C-AA60-BB4BF16B23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69196-A440-4E2C-AA60-BB4BF16B2319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69196-A440-4E2C-AA60-BB4BF16B2319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547C2-0267-400D-B697-54E6AEA9E995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0C7D6-6B95-4D2F-A610-2163833B53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547C2-0267-400D-B697-54E6AEA9E995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0C7D6-6B95-4D2F-A610-2163833B53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547C2-0267-400D-B697-54E6AEA9E995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0C7D6-6B95-4D2F-A610-2163833B53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547C2-0267-400D-B697-54E6AEA9E995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0C7D6-6B95-4D2F-A610-2163833B53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547C2-0267-400D-B697-54E6AEA9E995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0C7D6-6B95-4D2F-A610-2163833B53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547C2-0267-400D-B697-54E6AEA9E995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0C7D6-6B95-4D2F-A610-2163833B53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547C2-0267-400D-B697-54E6AEA9E995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0C7D6-6B95-4D2F-A610-2163833B53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547C2-0267-400D-B697-54E6AEA9E995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0C7D6-6B95-4D2F-A610-2163833B53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547C2-0267-400D-B697-54E6AEA9E995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0C7D6-6B95-4D2F-A610-2163833B53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547C2-0267-400D-B697-54E6AEA9E995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0C7D6-6B95-4D2F-A610-2163833B53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547C2-0267-400D-B697-54E6AEA9E995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0C7D6-6B95-4D2F-A610-2163833B53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547C2-0267-400D-B697-54E6AEA9E995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0C7D6-6B95-4D2F-A610-2163833B53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0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chart" Target="../charts/chart1.xml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chart" Target="../charts/chart26.xml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chart" Target="../charts/chart27.xml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53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5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7" Type="http://schemas.openxmlformats.org/officeDocument/2006/relationships/chart" Target="../charts/chart1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187624" y="3212976"/>
            <a:ext cx="684076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ОТЧЁТ </a:t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 социально-экономическом развитии Новохопёрского муниципального района Воронежской области за 2021 год </a:t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 о задачах на 2022 год</a:t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75856" y="6021288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Новохопёрск, 2022 г.</a:t>
            </a:r>
            <a:endParaRPr lang="ru-RU" sz="1400" b="1" dirty="0">
              <a:solidFill>
                <a:srgbClr val="002060"/>
              </a:solidFill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476672"/>
            <a:ext cx="576064" cy="719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699792" y="1412776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Администрация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Новохопёрского муниципального района</a:t>
            </a:r>
            <a:endParaRPr lang="ru-RU" sz="1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1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Расходы консолидированного бюджета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395536" y="1196752"/>
          <a:ext cx="4608512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95536" y="76470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Динамика исполнения расходной части консолидированного бюджета, млн. руб.</a:t>
            </a:r>
            <a:endParaRPr lang="ru-RU" sz="1400" b="1" dirty="0">
              <a:solidFill>
                <a:srgbClr val="002060"/>
              </a:solidFill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4143372" y="714356"/>
          <a:ext cx="5904656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580112" y="5661248"/>
            <a:ext cx="34563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На финансирование отраслей социальной сферы за </a:t>
            </a:r>
            <a:r>
              <a:rPr lang="ru-RU" sz="1400" dirty="0" smtClean="0"/>
              <a:t>2021 год </a:t>
            </a:r>
            <a:r>
              <a:rPr lang="ru-RU" sz="1400" dirty="0"/>
              <a:t>направлено </a:t>
            </a:r>
            <a:r>
              <a:rPr lang="ru-RU" sz="1400" b="1" dirty="0">
                <a:solidFill>
                  <a:srgbClr val="C00000"/>
                </a:solidFill>
              </a:rPr>
              <a:t>58,9% </a:t>
            </a:r>
            <a:r>
              <a:rPr lang="ru-RU" sz="1400" dirty="0"/>
              <a:t>расходов бюджета </a:t>
            </a:r>
            <a:r>
              <a:rPr lang="ru-RU" sz="1400" dirty="0" smtClean="0"/>
              <a:t>района</a:t>
            </a:r>
            <a:endParaRPr lang="ru-RU" sz="1400" dirty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00034" y="4071942"/>
            <a:ext cx="235745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Межбюджетные трансферты поселений, млн. руб.</a:t>
            </a:r>
            <a:endParaRPr lang="ru-RU" sz="1400" b="1" dirty="0">
              <a:solidFill>
                <a:srgbClr val="002060"/>
              </a:solidFill>
            </a:endParaRPr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214282" y="3829050"/>
          <a:ext cx="4929222" cy="2886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Имущественные и земельные отношения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395536" y="548680"/>
          <a:ext cx="5184576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395536" y="3645024"/>
          <a:ext cx="5364088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5508104" y="836712"/>
            <a:ext cx="3312368" cy="18002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+mj-lt"/>
              </a:rPr>
              <a:t>В реестре муниципальной собственности на начало 2022 года значится </a:t>
            </a:r>
            <a:r>
              <a:rPr lang="ru-RU" sz="1600" b="1" dirty="0">
                <a:solidFill>
                  <a:srgbClr val="C00000"/>
                </a:solidFill>
                <a:latin typeface="+mj-lt"/>
              </a:rPr>
              <a:t>329</a:t>
            </a:r>
            <a:r>
              <a:rPr lang="ru-RU" sz="1600" dirty="0">
                <a:solidFill>
                  <a:srgbClr val="002060"/>
                </a:solidFill>
                <a:latin typeface="+mj-lt"/>
              </a:rPr>
              <a:t> объектов, из них: </a:t>
            </a:r>
            <a:r>
              <a:rPr lang="ru-RU" sz="1600" b="1" dirty="0">
                <a:solidFill>
                  <a:srgbClr val="C00000"/>
                </a:solidFill>
                <a:latin typeface="+mj-lt"/>
              </a:rPr>
              <a:t>172</a:t>
            </a:r>
            <a:r>
              <a:rPr lang="ru-RU" sz="1600" dirty="0">
                <a:solidFill>
                  <a:srgbClr val="002060"/>
                </a:solidFill>
                <a:latin typeface="+mj-lt"/>
              </a:rPr>
              <a:t> объекта, </a:t>
            </a:r>
            <a:r>
              <a:rPr lang="ru-RU" sz="1600" b="1" dirty="0">
                <a:solidFill>
                  <a:srgbClr val="C00000"/>
                </a:solidFill>
                <a:latin typeface="+mj-lt"/>
              </a:rPr>
              <a:t>98</a:t>
            </a:r>
            <a:r>
              <a:rPr lang="ru-RU" sz="1600" dirty="0">
                <a:solidFill>
                  <a:srgbClr val="002060"/>
                </a:solidFill>
                <a:latin typeface="+mj-lt"/>
              </a:rPr>
              <a:t> сооружений и </a:t>
            </a:r>
            <a:r>
              <a:rPr lang="ru-RU" sz="1600" b="1" dirty="0">
                <a:solidFill>
                  <a:srgbClr val="C00000"/>
                </a:solidFill>
                <a:latin typeface="+mj-lt"/>
              </a:rPr>
              <a:t>59</a:t>
            </a:r>
            <a:r>
              <a:rPr lang="ru-RU" sz="1600" dirty="0">
                <a:solidFill>
                  <a:srgbClr val="002060"/>
                </a:solidFill>
                <a:latin typeface="+mj-lt"/>
              </a:rPr>
              <a:t> земельных участков.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80112" y="3933056"/>
            <a:ext cx="3312368" cy="18002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 реестре, предназначенном для предоставления субъектам МСП, значится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78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объектов, из них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64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объекта уже предоставлены в аренду.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algn="ctr"/>
            <a:endParaRPr lang="ru-RU" sz="1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1" cy="6858000"/>
          </a:xfr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Строительство, ЖКХ, благоустройство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Вид_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692696"/>
            <a:ext cx="3550260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39552" y="2852936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Начато строительство новой школы 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в г. Новохопёрске им. В.Т. Петрова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36096" y="2852936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2060"/>
                </a:solidFill>
              </a:rPr>
              <a:t>Построен спортзал в </a:t>
            </a:r>
            <a:r>
              <a:rPr lang="ru-RU" sz="1400" b="1" dirty="0" err="1" smtClean="0">
                <a:solidFill>
                  <a:srgbClr val="002060"/>
                </a:solidFill>
              </a:rPr>
              <a:t>Елань-Коленовской</a:t>
            </a:r>
            <a:r>
              <a:rPr lang="ru-RU" sz="1400" b="1" dirty="0" smtClean="0">
                <a:solidFill>
                  <a:srgbClr val="002060"/>
                </a:solidFill>
              </a:rPr>
              <a:t> школе №2</a:t>
            </a:r>
            <a:endParaRPr lang="ru-RU" sz="1400" b="1" dirty="0">
              <a:solidFill>
                <a:srgbClr val="002060"/>
              </a:solidFill>
            </a:endParaRPr>
          </a:p>
        </p:txBody>
      </p:sp>
      <p:pic>
        <p:nvPicPr>
          <p:cNvPr id="11" name="Рисунок 10" descr="oB9j8ubFdL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3526684"/>
            <a:ext cx="3240360" cy="2595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539552" y="6211669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Построены модульные </a:t>
            </a:r>
            <a:r>
              <a:rPr lang="ru-RU" sz="1400" b="1" dirty="0" err="1" smtClean="0">
                <a:solidFill>
                  <a:srgbClr val="002060"/>
                </a:solidFill>
              </a:rPr>
              <a:t>ФАПы</a:t>
            </a:r>
            <a:r>
              <a:rPr lang="ru-RU" sz="1400" b="1" dirty="0" smtClean="0">
                <a:solidFill>
                  <a:srgbClr val="002060"/>
                </a:solidFill>
              </a:rPr>
              <a:t> в с. Троицком и с. </a:t>
            </a:r>
            <a:r>
              <a:rPr lang="ru-RU" sz="1400" b="1" dirty="0" err="1" smtClean="0">
                <a:solidFill>
                  <a:srgbClr val="002060"/>
                </a:solidFill>
              </a:rPr>
              <a:t>Бурляевке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427984" y="3573016"/>
            <a:ext cx="4392488" cy="1800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Построены : </a:t>
            </a:r>
          </a:p>
          <a:p>
            <a:pPr algn="ctr">
              <a:buFontTx/>
              <a:buChar char="-"/>
            </a:pPr>
            <a:r>
              <a:rPr lang="ru-RU" sz="1400" b="1" dirty="0" smtClean="0">
                <a:solidFill>
                  <a:srgbClr val="002060"/>
                </a:solidFill>
              </a:rPr>
              <a:t>межпоселковый газопровод от п. </a:t>
            </a:r>
            <a:r>
              <a:rPr lang="ru-RU" sz="1400" b="1" dirty="0" err="1" smtClean="0">
                <a:solidFill>
                  <a:srgbClr val="002060"/>
                </a:solidFill>
              </a:rPr>
              <a:t>Долиновский</a:t>
            </a:r>
            <a:r>
              <a:rPr lang="ru-RU" sz="1400" b="1" dirty="0" smtClean="0">
                <a:solidFill>
                  <a:srgbClr val="002060"/>
                </a:solidFill>
              </a:rPr>
              <a:t> до п. Соколовский, п. Желтые пруды, </a:t>
            </a:r>
          </a:p>
          <a:p>
            <a:pPr algn="ctr">
              <a:buFontTx/>
              <a:buChar char="-"/>
            </a:pPr>
            <a:r>
              <a:rPr lang="ru-RU" sz="1400" b="1" dirty="0" smtClean="0">
                <a:solidFill>
                  <a:srgbClr val="002060"/>
                </a:solidFill>
              </a:rPr>
              <a:t> газораспределительные сети п. Соколовский, п. Желтые Пруды, п. </a:t>
            </a:r>
            <a:r>
              <a:rPr lang="ru-RU" sz="1400" b="1" dirty="0" err="1" smtClean="0">
                <a:solidFill>
                  <a:srgbClr val="002060"/>
                </a:solidFill>
              </a:rPr>
              <a:t>Карачановский</a:t>
            </a:r>
            <a:r>
              <a:rPr lang="ru-RU" sz="1400" b="1" dirty="0" smtClean="0">
                <a:solidFill>
                  <a:srgbClr val="002060"/>
                </a:solidFill>
              </a:rPr>
              <a:t>, протяженность которых 17 км.; </a:t>
            </a:r>
          </a:p>
          <a:p>
            <a:pPr algn="ctr">
              <a:buFontTx/>
              <a:buChar char="-"/>
            </a:pPr>
            <a:r>
              <a:rPr lang="ru-RU" sz="1400" b="1" dirty="0" smtClean="0">
                <a:solidFill>
                  <a:srgbClr val="002060"/>
                </a:solidFill>
              </a:rPr>
              <a:t>газопровод низкого давления по ул. Советской в с. </a:t>
            </a:r>
            <a:r>
              <a:rPr lang="ru-RU" sz="1400" b="1" dirty="0" err="1" smtClean="0">
                <a:solidFill>
                  <a:srgbClr val="002060"/>
                </a:solidFill>
              </a:rPr>
              <a:t>Пыховке</a:t>
            </a:r>
            <a:r>
              <a:rPr lang="ru-RU" sz="1400" b="1" dirty="0" smtClean="0">
                <a:solidFill>
                  <a:srgbClr val="002060"/>
                </a:solidFill>
              </a:rPr>
              <a:t> протяженностью 1,2 км. </a:t>
            </a:r>
          </a:p>
          <a:p>
            <a:pPr algn="ctr"/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572000" y="5589240"/>
            <a:ext cx="4248472" cy="10801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lvl="0" algn="r"/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С 2018 года отмечается  рост </a:t>
            </a:r>
          </a:p>
          <a:p>
            <a:pPr lvl="0" algn="r"/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жилищного строительства. </a:t>
            </a:r>
          </a:p>
          <a:p>
            <a:pPr lvl="0" algn="r"/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Если в 2018 году эта цифра составляла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5700 м2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, в 2021 году введено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7671 м2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жилья.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98305" name="Rectangle 1"/>
          <p:cNvSpPr>
            <a:spLocks noChangeArrowheads="1"/>
          </p:cNvSpPr>
          <p:nvPr/>
        </p:nvSpPr>
        <p:spPr bwMode="auto">
          <a:xfrm>
            <a:off x="4457225" y="74711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Рисунок 16" descr="ð¿ñƒð½ðºñ‚-ñ_ñ‚ñ€ðµð»ðºð¸-ð·ð½ð°ñ‡ðºð°-ð-ð¸ð°ð³ñ€ð°ð¼ð¼ñ‹-d-ð²ð²ðµñ€ñ…-ð·ðµð»ðµð½ñ‹ð¹-ð±ð°ñ€-14185742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5661248"/>
            <a:ext cx="432048" cy="432048"/>
          </a:xfrm>
          <a:prstGeom prst="rect">
            <a:avLst/>
          </a:prstGeom>
        </p:spPr>
      </p:pic>
      <p:pic>
        <p:nvPicPr>
          <p:cNvPr id="18" name="Рисунок 17" descr="IMG-20211222-WA0003.jpg"/>
          <p:cNvPicPr>
            <a:picLocks noChangeAspect="1"/>
          </p:cNvPicPr>
          <p:nvPr/>
        </p:nvPicPr>
        <p:blipFill>
          <a:blip r:embed="rId6" cstate="print">
            <a:lum bright="10000" contrast="10000"/>
          </a:blip>
          <a:stretch>
            <a:fillRect/>
          </a:stretch>
        </p:blipFill>
        <p:spPr>
          <a:xfrm>
            <a:off x="5508104" y="620688"/>
            <a:ext cx="3144349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1" cy="6858000"/>
          </a:xfr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Строительство, ЖКХ, благоустройство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067944" y="4149080"/>
            <a:ext cx="4896544" cy="12961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Заменены водонапорные башни в пос.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Долиновском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, Новопокровка, Централь, с.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К-Садовка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.  Обновлены колодцы в с.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Пыховке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, р.п. Елань-Коленовском, с. Троицком, пос.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Полежаевском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, пос.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Некрылово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20" y="764704"/>
            <a:ext cx="3600400" cy="15121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В 2021 году продолжено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строительство системы водоснабжения в </a:t>
            </a:r>
            <a:r>
              <a:rPr lang="ru-RU" sz="1400" b="1" dirty="0" err="1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Коленовском</a:t>
            </a:r>
            <a:r>
              <a:rPr lang="ru-RU" sz="1400" b="1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 сельском поселении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(1 пусковой комплекс) (2-я и 3-я очереди строительства). </a:t>
            </a:r>
          </a:p>
          <a:p>
            <a:pPr algn="ctr"/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В 2022 году -строительство четвёртой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очереди. 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2708920"/>
            <a:ext cx="3096344" cy="8640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Реализован проект по </a:t>
            </a:r>
            <a:r>
              <a:rPr lang="ru-RU" sz="1400" b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еконструкции системы водоснабжения в с.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Алфёровке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протяженностью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15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км.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292080" y="764704"/>
            <a:ext cx="3600400" cy="15121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400" b="1" dirty="0" smtClean="0">
              <a:solidFill>
                <a:srgbClr val="002060"/>
              </a:solidFill>
              <a:ea typeface="Times New Roman" pitchFamily="18" charset="0"/>
              <a:cs typeface="Arial" pitchFamily="34" charset="0"/>
            </a:endParaRPr>
          </a:p>
          <a:p>
            <a:pPr lvl="0" algn="ctr"/>
            <a:r>
              <a:rPr lang="ru-RU" sz="1400" b="1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Н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ачата реконструкция и строительство объектов водоснабжения городского поселения – город Новохопёрск (водозабор).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В 2022 году – продолжение реализации проекта.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algn="ctr"/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5536" y="4149080"/>
            <a:ext cx="3240360" cy="8640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В пос.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Лепёхинка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Терновского сельского поселения обновлён водопровод.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+mn-ea"/>
                <a:cs typeface="Calibri" pitchFamily="34" charset="0"/>
              </a:rPr>
              <a:t> 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300192" y="2708920"/>
            <a:ext cx="2736304" cy="8640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algn="ctr"/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Поэтапно производится замена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водосетей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в пос. Михайловском. </a:t>
            </a:r>
          </a:p>
          <a:p>
            <a:pPr lvl="0" algn="ctr"/>
            <a:endParaRPr lang="ru-RU" sz="1400" b="1" dirty="0" smtClean="0">
              <a:solidFill>
                <a:srgbClr val="002060"/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491880" y="2420888"/>
            <a:ext cx="2592288" cy="1440160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Реконструкция систем водоснабжения в 2021 году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3923928" y="1628800"/>
            <a:ext cx="720080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9" idx="1"/>
            <a:endCxn id="12" idx="0"/>
          </p:cNvCxnSpPr>
          <p:nvPr/>
        </p:nvCxnSpPr>
        <p:spPr>
          <a:xfrm flipH="1">
            <a:off x="4788024" y="1520788"/>
            <a:ext cx="504056" cy="900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8" idx="3"/>
            <a:endCxn id="12" idx="2"/>
          </p:cNvCxnSpPr>
          <p:nvPr/>
        </p:nvCxnSpPr>
        <p:spPr>
          <a:xfrm>
            <a:off x="3275856" y="314096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12" idx="6"/>
            <a:endCxn id="11" idx="1"/>
          </p:cNvCxnSpPr>
          <p:nvPr/>
        </p:nvCxnSpPr>
        <p:spPr>
          <a:xfrm>
            <a:off x="6084168" y="314096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3419872" y="3861048"/>
            <a:ext cx="1008112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5076056" y="3861048"/>
            <a:ext cx="1008112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Скругленный прямоугольник 27"/>
          <p:cNvSpPr/>
          <p:nvPr/>
        </p:nvSpPr>
        <p:spPr>
          <a:xfrm>
            <a:off x="1403648" y="5733256"/>
            <a:ext cx="6552728" cy="86409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Подготовлен и отправлен проект на </a:t>
            </a:r>
            <a:r>
              <a:rPr lang="ru-RU" sz="1600" b="1" dirty="0">
                <a:solidFill>
                  <a:schemeClr val="bg1"/>
                </a:solidFill>
              </a:rPr>
              <a:t>подключение сетей р.п. Елань-Коленовского к водозабору с. </a:t>
            </a:r>
            <a:r>
              <a:rPr lang="ru-RU" sz="1600" b="1" dirty="0" smtClean="0">
                <a:solidFill>
                  <a:schemeClr val="bg1"/>
                </a:solidFill>
              </a:rPr>
              <a:t>Елань-Колено на </a:t>
            </a:r>
            <a:r>
              <a:rPr lang="ru-RU" sz="1600" b="1" dirty="0">
                <a:solidFill>
                  <a:schemeClr val="bg1"/>
                </a:solidFill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</a:rPr>
              <a:t>прохождение государственной экспертизы 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1" cy="6858000"/>
          </a:xfr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Строительство, ЖКХ, благоустройство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39552" y="4581128"/>
            <a:ext cx="4248472" cy="12961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rgbClr val="002060"/>
              </a:solidFill>
            </a:endParaRPr>
          </a:p>
          <a:p>
            <a:pPr lvl="0" algn="ctr"/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В 2019 -2021 годах велась  разработка проектной документации на строительство тренировочного катка в р.п. Елань-Коленовском, которая сейчас проходит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госэкспертизу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572000" y="692696"/>
            <a:ext cx="4392488" cy="2952328"/>
          </a:xfrm>
          <a:prstGeom prst="roundRect">
            <a:avLst>
              <a:gd name="adj" fmla="val 1738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lvl="0" algn="ctr"/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Еще в 2019 году собраны исходные данные на проектирование детской поликлиники в городе Новохопёрске.</a:t>
            </a:r>
          </a:p>
          <a:p>
            <a:pPr lvl="0" algn="ctr"/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lvl="0" algn="ctr"/>
            <a:r>
              <a:rPr lang="ru-RU" sz="1400" b="1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2020 году разработана проектно-сметная документация.</a:t>
            </a:r>
          </a:p>
          <a:p>
            <a:pPr lvl="0" algn="ctr"/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lvl="0" algn="ctr"/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2021 году объект прошел государственную экспертизу и включен в реестр Минстроя РФ объектов повторного применения. </a:t>
            </a:r>
          </a:p>
          <a:p>
            <a:pPr lvl="0" algn="ctr"/>
            <a:endParaRPr lang="ru-RU" sz="1400" b="1" dirty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  <a:p>
            <a:pPr lvl="0" algn="ctr"/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В 2023 году ожидаем начала строительства.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algn="ctr"/>
            <a:endParaRPr lang="ru-RU" sz="1400" b="1" dirty="0" smtClean="0">
              <a:solidFill>
                <a:srgbClr val="002060"/>
              </a:solidFill>
            </a:endParaRPr>
          </a:p>
          <a:p>
            <a:pPr algn="ctr"/>
            <a:endParaRPr lang="ru-RU" sz="1400" b="1" dirty="0" smtClean="0">
              <a:solidFill>
                <a:srgbClr val="002060"/>
              </a:solidFill>
            </a:endParaRPr>
          </a:p>
        </p:txBody>
      </p:sp>
      <p:pic>
        <p:nvPicPr>
          <p:cNvPr id="14" name="Рисунок 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92696"/>
            <a:ext cx="4227217" cy="2430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rassvet-na-vyisotno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4005064"/>
            <a:ext cx="3419872" cy="2564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Строительство, ЖКХ, благоустройство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548680"/>
            <a:ext cx="69923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2017-2021 годы - пятилетка </a:t>
            </a:r>
            <a:r>
              <a:rPr lang="ru-RU" sz="2000" b="1" dirty="0">
                <a:solidFill>
                  <a:srgbClr val="002060"/>
                </a:solidFill>
              </a:rPr>
              <a:t>строительства и благоустройства </a:t>
            </a:r>
          </a:p>
        </p:txBody>
      </p:sp>
      <p:sp>
        <p:nvSpPr>
          <p:cNvPr id="8" name="Овал 7"/>
          <p:cNvSpPr/>
          <p:nvPr/>
        </p:nvSpPr>
        <p:spPr>
          <a:xfrm>
            <a:off x="539552" y="1124744"/>
            <a:ext cx="2160240" cy="1008112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Интернаты:</a:t>
            </a:r>
            <a:r>
              <a:rPr lang="ru-RU" sz="1400" b="1" dirty="0" smtClean="0"/>
              <a:t> </a:t>
            </a:r>
            <a:endParaRPr lang="ru-RU" sz="1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5536" y="2348880"/>
            <a:ext cx="2448272" cy="57606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ом-интернат в с. Ярки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56176" y="2276872"/>
            <a:ext cx="2736304" cy="201622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135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парк </a:t>
            </a:r>
            <a:r>
              <a:rPr lang="ru-RU" sz="135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35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Городской сад</a:t>
            </a:r>
            <a:r>
              <a:rPr lang="ru-RU" sz="135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35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, смотровая площадка, набережная </a:t>
            </a:r>
            <a:r>
              <a:rPr lang="ru-RU" sz="135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,</a:t>
            </a:r>
          </a:p>
          <a:p>
            <a:pPr algn="ctr"/>
            <a:r>
              <a:rPr kumimoji="0" lang="ru-RU" sz="135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35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35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Крымская горка</a:t>
            </a:r>
            <a:r>
              <a:rPr lang="ru-RU" sz="135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35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ctr"/>
            <a:r>
              <a:rPr kumimoji="0" lang="ru-RU" sz="135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в г. Новохопёрске;</a:t>
            </a:r>
          </a:p>
          <a:p>
            <a:pPr algn="ctr"/>
            <a:endParaRPr lang="ru-RU" sz="1350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algn="ctr"/>
            <a:r>
              <a:rPr lang="ru-RU" sz="1350" b="1" dirty="0" smtClean="0">
                <a:solidFill>
                  <a:srgbClr val="002060"/>
                </a:solidFill>
                <a:cs typeface="Times New Roman" pitchFamily="18" charset="0"/>
              </a:rPr>
              <a:t>центральная площадь и территория возле КСК «Кристалл» в р.п. Елань-Коленовском</a:t>
            </a:r>
            <a:endParaRPr lang="ru-RU" sz="1350" b="1" dirty="0">
              <a:solidFill>
                <a:srgbClr val="00206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300192" y="5445224"/>
            <a:ext cx="2520280" cy="93610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algn="ctr"/>
            <a:endParaRPr kumimoji="0" lang="ru-RU" sz="1300" b="1" i="0" u="sng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kumimoji="0" lang="ru-RU" sz="13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в посёлках: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ctr"/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Централь, </a:t>
            </a:r>
          </a:p>
          <a:p>
            <a:pPr algn="ctr"/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Терновский, </a:t>
            </a:r>
          </a:p>
          <a:p>
            <a:pPr algn="ctr"/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Новопокровский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</a:p>
          <a:p>
            <a:pPr algn="ctr"/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Полежаевский</a:t>
            </a:r>
            <a:r>
              <a:rPr lang="ru-RU" sz="1300" b="1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algn="ctr"/>
            <a:endParaRPr lang="ru-RU" sz="1300" b="1" dirty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endParaRPr lang="ru-RU" sz="1300" b="1" dirty="0">
              <a:solidFill>
                <a:srgbClr val="00206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95536" y="3212976"/>
            <a:ext cx="2448272" cy="57606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Психоневрологический интернат в с. </a:t>
            </a:r>
            <a:r>
              <a:rPr lang="ru-RU" sz="1400" b="1" dirty="0" err="1" smtClean="0">
                <a:solidFill>
                  <a:srgbClr val="002060"/>
                </a:solidFill>
              </a:rPr>
              <a:t>Алфёровка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707904" y="2348880"/>
            <a:ext cx="2016224" cy="144016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135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сёлах:</a:t>
            </a:r>
          </a:p>
          <a:p>
            <a:pPr algn="ctr"/>
            <a:endParaRPr kumimoji="0" lang="ru-RU" sz="1350" b="1" i="0" u="sng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kumimoji="0" lang="ru-RU" sz="135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5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Алфёровке</a:t>
            </a:r>
            <a:r>
              <a:rPr kumimoji="0" lang="ru-RU" sz="135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</a:p>
          <a:p>
            <a:pPr algn="ctr"/>
            <a:r>
              <a:rPr kumimoji="0" lang="ru-RU" sz="135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Бурляевке</a:t>
            </a:r>
            <a:r>
              <a:rPr kumimoji="0" lang="ru-RU" sz="135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35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ctr"/>
            <a:r>
              <a:rPr kumimoji="0" lang="ru-RU" sz="135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Пыховке</a:t>
            </a:r>
            <a:r>
              <a:rPr kumimoji="0" lang="ru-RU" sz="135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</a:p>
          <a:p>
            <a:pPr algn="ctr"/>
            <a:r>
              <a:rPr kumimoji="0" lang="ru-RU" sz="135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Троицком</a:t>
            </a:r>
          </a:p>
        </p:txBody>
      </p:sp>
      <p:sp>
        <p:nvSpPr>
          <p:cNvPr id="15" name="Овал 14"/>
          <p:cNvSpPr/>
          <p:nvPr/>
        </p:nvSpPr>
        <p:spPr>
          <a:xfrm>
            <a:off x="3779912" y="1124744"/>
            <a:ext cx="1944216" cy="1008112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</a:rPr>
              <a:t>ФАПы</a:t>
            </a:r>
            <a:r>
              <a:rPr lang="ru-RU" b="1" dirty="0" smtClean="0">
                <a:solidFill>
                  <a:srgbClr val="002060"/>
                </a:solidFill>
              </a:rPr>
              <a:t>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6444208" y="1124744"/>
            <a:ext cx="2160240" cy="1008112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Парки, скверы, зоны отдыха:</a:t>
            </a:r>
            <a:endParaRPr lang="ru-RU" sz="1600" b="1" dirty="0">
              <a:solidFill>
                <a:srgbClr val="002060"/>
              </a:solidFill>
            </a:endParaRPr>
          </a:p>
        </p:txBody>
      </p:sp>
      <p:cxnSp>
        <p:nvCxnSpPr>
          <p:cNvPr id="24" name="Прямая соединительная линия 23"/>
          <p:cNvCxnSpPr>
            <a:stCxn id="8" idx="4"/>
            <a:endCxn id="9" idx="0"/>
          </p:cNvCxnSpPr>
          <p:nvPr/>
        </p:nvCxnSpPr>
        <p:spPr>
          <a:xfrm>
            <a:off x="1619672" y="213285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9" idx="2"/>
            <a:endCxn id="12" idx="0"/>
          </p:cNvCxnSpPr>
          <p:nvPr/>
        </p:nvCxnSpPr>
        <p:spPr>
          <a:xfrm>
            <a:off x="1619672" y="2924944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Скругленный прямоугольник 29"/>
          <p:cNvSpPr/>
          <p:nvPr/>
        </p:nvSpPr>
        <p:spPr>
          <a:xfrm>
            <a:off x="3707904" y="4005064"/>
            <a:ext cx="2016224" cy="136815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b="1" u="sng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п</a:t>
            </a:r>
            <a:r>
              <a:rPr kumimoji="0" lang="ru-RU" sz="135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осёлках:</a:t>
            </a:r>
          </a:p>
          <a:p>
            <a:pPr algn="ctr"/>
            <a:endParaRPr kumimoji="0" lang="ru-RU" sz="1350" b="1" i="0" u="sng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kumimoji="0" lang="ru-RU" sz="135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Михайловском</a:t>
            </a:r>
          </a:p>
          <a:p>
            <a:pPr algn="ctr"/>
            <a:r>
              <a:rPr kumimoji="0" lang="ru-RU" sz="135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5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Половцево</a:t>
            </a:r>
            <a:endParaRPr kumimoji="0" lang="ru-RU" sz="135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sz="135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Некрылово</a:t>
            </a:r>
            <a:endParaRPr lang="ru-RU" sz="1350" b="1" dirty="0">
              <a:solidFill>
                <a:srgbClr val="002060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300192" y="4437112"/>
            <a:ext cx="2520280" cy="79208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b="1" u="sng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в</a:t>
            </a:r>
            <a:r>
              <a:rPr lang="ru-RU" sz="1350" b="1" u="sng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с</a:t>
            </a:r>
            <a:r>
              <a:rPr kumimoji="0" lang="ru-RU" sz="135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ёлах:</a:t>
            </a:r>
          </a:p>
          <a:p>
            <a:pPr algn="ctr"/>
            <a:r>
              <a:rPr kumimoji="0" lang="ru-RU" sz="135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5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Пыховке</a:t>
            </a:r>
            <a:r>
              <a:rPr kumimoji="0" lang="ru-RU" sz="135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,</a:t>
            </a:r>
          </a:p>
          <a:p>
            <a:pPr algn="ctr"/>
            <a:r>
              <a:rPr kumimoji="0" lang="ru-RU" sz="135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Подгорном ,</a:t>
            </a:r>
          </a:p>
          <a:p>
            <a:pPr algn="ctr"/>
            <a:r>
              <a:rPr lang="ru-RU" sz="1350" b="1" dirty="0" smtClean="0">
                <a:solidFill>
                  <a:srgbClr val="002060"/>
                </a:solidFill>
                <a:cs typeface="Times New Roman" pitchFamily="18" charset="0"/>
              </a:rPr>
              <a:t>Ярки (возле дома-интерната)</a:t>
            </a:r>
            <a:endParaRPr lang="ru-RU" sz="1350" b="1" dirty="0">
              <a:solidFill>
                <a:srgbClr val="002060"/>
              </a:solidFill>
            </a:endParaRPr>
          </a:p>
        </p:txBody>
      </p:sp>
      <p:cxnSp>
        <p:nvCxnSpPr>
          <p:cNvPr id="35" name="Прямая соединительная линия 34"/>
          <p:cNvCxnSpPr>
            <a:stCxn id="13" idx="2"/>
            <a:endCxn id="30" idx="0"/>
          </p:cNvCxnSpPr>
          <p:nvPr/>
        </p:nvCxnSpPr>
        <p:spPr>
          <a:xfrm>
            <a:off x="4716016" y="3789040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788024" y="2132856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endCxn id="10" idx="0"/>
          </p:cNvCxnSpPr>
          <p:nvPr/>
        </p:nvCxnSpPr>
        <p:spPr>
          <a:xfrm>
            <a:off x="7524328" y="2132856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stCxn id="10" idx="2"/>
            <a:endCxn id="31" idx="0"/>
          </p:cNvCxnSpPr>
          <p:nvPr/>
        </p:nvCxnSpPr>
        <p:spPr>
          <a:xfrm>
            <a:off x="7524328" y="4293096"/>
            <a:ext cx="36004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stCxn id="31" idx="2"/>
            <a:endCxn id="11" idx="0"/>
          </p:cNvCxnSpPr>
          <p:nvPr/>
        </p:nvCxnSpPr>
        <p:spPr>
          <a:xfrm>
            <a:off x="7560332" y="5229200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Рисунок 45" descr="ArKQvyZpHj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5662139"/>
            <a:ext cx="2123728" cy="1195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2" name="Рисунок 51" descr="JYCE-m30u2U.jpg"/>
          <p:cNvPicPr>
            <a:picLocks noChangeAspect="1"/>
          </p:cNvPicPr>
          <p:nvPr/>
        </p:nvPicPr>
        <p:blipFill>
          <a:blip r:embed="rId4" cstate="print"/>
          <a:srcRect l="12920" t="11136" r="8639" b="20456"/>
          <a:stretch>
            <a:fillRect/>
          </a:stretch>
        </p:blipFill>
        <p:spPr>
          <a:xfrm>
            <a:off x="395536" y="3933056"/>
            <a:ext cx="2160240" cy="1260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3" name="Рисунок 52" descr="ckFNLELKn3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75656" y="5229200"/>
            <a:ext cx="2029232" cy="1353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3" name="Скругленный прямоугольник 2"/>
          <p:cNvSpPr/>
          <p:nvPr/>
        </p:nvSpPr>
        <p:spPr>
          <a:xfrm>
            <a:off x="6516216" y="1988840"/>
            <a:ext cx="2160240" cy="122413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 sz="1350" b="1" i="0" u="sng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kumimoji="0" lang="ru-RU" sz="135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в сёлах:</a:t>
            </a:r>
          </a:p>
          <a:p>
            <a:pPr algn="ctr"/>
            <a:r>
              <a:rPr kumimoji="0" lang="ru-RU" sz="135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5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Пыховке</a:t>
            </a:r>
            <a:r>
              <a:rPr kumimoji="0" lang="ru-RU" sz="135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</a:p>
          <a:p>
            <a:pPr algn="ctr"/>
            <a:r>
              <a:rPr kumimoji="0" lang="ru-RU" sz="135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Бурляевке</a:t>
            </a:r>
            <a:r>
              <a:rPr kumimoji="0" lang="ru-RU" sz="135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</a:p>
          <a:p>
            <a:pPr algn="ctr"/>
            <a:r>
              <a:rPr kumimoji="0" lang="ru-RU" sz="135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Троицком, </a:t>
            </a:r>
          </a:p>
          <a:p>
            <a:pPr algn="ctr"/>
            <a:r>
              <a:rPr kumimoji="0" lang="ru-RU" sz="135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Елень-Колено</a:t>
            </a:r>
            <a:r>
              <a:rPr kumimoji="0" lang="ru-RU" sz="135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</a:p>
          <a:p>
            <a:pPr algn="ctr"/>
            <a:r>
              <a:rPr kumimoji="0" lang="ru-RU" sz="135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Подосиновке</a:t>
            </a:r>
            <a:endParaRPr kumimoji="0" lang="ru-RU" sz="135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516216" y="764704"/>
            <a:ext cx="2016224" cy="1008112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Памятники и прилегающие к ним территории: 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588224" y="3429000"/>
            <a:ext cx="2088232" cy="136815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b="1" u="sng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135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посёлках:  </a:t>
            </a:r>
          </a:p>
          <a:p>
            <a:pPr algn="ctr"/>
            <a:r>
              <a:rPr kumimoji="0" lang="ru-RU" sz="135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Новопокровском, </a:t>
            </a:r>
          </a:p>
          <a:p>
            <a:pPr algn="ctr"/>
            <a:r>
              <a:rPr kumimoji="0" lang="ru-RU" sz="135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Ленинском, </a:t>
            </a:r>
          </a:p>
          <a:p>
            <a:pPr algn="ctr"/>
            <a:r>
              <a:rPr kumimoji="0" lang="ru-RU" sz="135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Долиновском</a:t>
            </a:r>
            <a:r>
              <a:rPr kumimoji="0" lang="ru-RU" sz="135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</a:p>
          <a:p>
            <a:pPr algn="ctr"/>
            <a:r>
              <a:rPr kumimoji="0" lang="ru-RU" sz="135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Централь, </a:t>
            </a:r>
          </a:p>
          <a:p>
            <a:pPr algn="ctr"/>
            <a:r>
              <a:rPr kumimoji="0" lang="ru-RU" sz="135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Терновском.</a:t>
            </a:r>
            <a:endParaRPr lang="ru-RU" sz="135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Строительство, ЖКХ, благоустройство</a:t>
            </a:r>
            <a:endParaRPr lang="ru-RU" sz="24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>
            <a:endCxn id="3" idx="0"/>
          </p:cNvCxnSpPr>
          <p:nvPr/>
        </p:nvCxnSpPr>
        <p:spPr>
          <a:xfrm>
            <a:off x="7596336" y="177281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stCxn id="3" idx="2"/>
            <a:endCxn id="6" idx="0"/>
          </p:cNvCxnSpPr>
          <p:nvPr/>
        </p:nvCxnSpPr>
        <p:spPr>
          <a:xfrm>
            <a:off x="7596336" y="3212976"/>
            <a:ext cx="36004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683568" y="764704"/>
            <a:ext cx="2088232" cy="936104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</a:rPr>
              <a:t>П</a:t>
            </a:r>
            <a:r>
              <a:rPr lang="ru-RU" sz="1400" b="1" dirty="0" smtClean="0">
                <a:solidFill>
                  <a:srgbClr val="002060"/>
                </a:solidFill>
              </a:rPr>
              <a:t>ридомовые территории: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83568" y="1916832"/>
            <a:ext cx="2088232" cy="230425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 sz="135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kumimoji="0" lang="ru-RU" sz="135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пос. Новохопёрском по пер. Пушкина;</a:t>
            </a:r>
          </a:p>
          <a:p>
            <a:pPr algn="ctr"/>
            <a:endParaRPr kumimoji="0" lang="ru-RU" sz="135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kumimoji="0" lang="ru-RU" sz="135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микрорайоне Краснотал, на ул. Спортивной и в пер. Садовый</a:t>
            </a:r>
          </a:p>
          <a:p>
            <a:pPr algn="ctr"/>
            <a:r>
              <a:rPr lang="ru-RU" sz="135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р.п. Елань-Коленовского </a:t>
            </a:r>
            <a:endParaRPr lang="ru-RU" sz="1350" dirty="0"/>
          </a:p>
        </p:txBody>
      </p:sp>
      <p:cxnSp>
        <p:nvCxnSpPr>
          <p:cNvPr id="15" name="Прямая соединительная линия 14"/>
          <p:cNvCxnSpPr>
            <a:endCxn id="13" idx="0"/>
          </p:cNvCxnSpPr>
          <p:nvPr/>
        </p:nvCxnSpPr>
        <p:spPr>
          <a:xfrm>
            <a:off x="1691680" y="1700808"/>
            <a:ext cx="36004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вал 19"/>
          <p:cNvSpPr/>
          <p:nvPr/>
        </p:nvSpPr>
        <p:spPr>
          <a:xfrm>
            <a:off x="3635896" y="764704"/>
            <a:ext cx="2088232" cy="936104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Тротуары: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563888" y="1988840"/>
            <a:ext cx="2232248" cy="230425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0" lang="ru-RU" sz="135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lvl="0" algn="ctr"/>
            <a:r>
              <a:rPr kumimoji="0" lang="ru-RU" sz="135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в г. Новохопёрске, </a:t>
            </a:r>
          </a:p>
          <a:p>
            <a:pPr lvl="0" algn="ctr"/>
            <a:r>
              <a:rPr lang="ru-RU" sz="135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sz="135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.п. Новохопёрском, </a:t>
            </a:r>
          </a:p>
          <a:p>
            <a:pPr lvl="0" algn="ctr"/>
            <a:r>
              <a:rPr kumimoji="0" lang="ru-RU" sz="135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в р.п. Елань-Коленовском, </a:t>
            </a:r>
          </a:p>
          <a:p>
            <a:pPr lvl="0" algn="ctr"/>
            <a:r>
              <a:rPr kumimoji="0" lang="ru-RU" sz="135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с. Елань-Колено, </a:t>
            </a:r>
          </a:p>
          <a:p>
            <a:pPr lvl="0" algn="ctr"/>
            <a:r>
              <a:rPr kumimoji="0" lang="ru-RU" sz="135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с. </a:t>
            </a:r>
            <a:r>
              <a:rPr kumimoji="0" lang="ru-RU" sz="135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Алфёровке</a:t>
            </a:r>
            <a:r>
              <a:rPr kumimoji="0" lang="ru-RU" sz="135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</a:p>
          <a:p>
            <a:pPr lvl="0" algn="ctr"/>
            <a:r>
              <a:rPr kumimoji="0" lang="ru-RU" sz="135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с. </a:t>
            </a:r>
            <a:r>
              <a:rPr kumimoji="0" lang="ru-RU" sz="135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Пыховке</a:t>
            </a:r>
            <a:r>
              <a:rPr kumimoji="0" lang="ru-RU" sz="135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</a:p>
          <a:p>
            <a:pPr lvl="0" algn="ctr"/>
            <a:r>
              <a:rPr kumimoji="0" lang="ru-RU" sz="135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пос. </a:t>
            </a:r>
            <a:r>
              <a:rPr kumimoji="0" lang="ru-RU" sz="135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Полежаевском</a:t>
            </a:r>
            <a:r>
              <a:rPr kumimoji="0" lang="ru-RU" sz="135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ctr"/>
            <a:endParaRPr lang="ru-RU" sz="1400" dirty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cxnSp>
        <p:nvCxnSpPr>
          <p:cNvPr id="23" name="Прямая соединительная линия 22"/>
          <p:cNvCxnSpPr>
            <a:stCxn id="20" idx="4"/>
            <a:endCxn id="21" idx="0"/>
          </p:cNvCxnSpPr>
          <p:nvPr/>
        </p:nvCxnSpPr>
        <p:spPr>
          <a:xfrm>
            <a:off x="4680012" y="1700808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Скругленный прямоугольник 27"/>
          <p:cNvSpPr/>
          <p:nvPr/>
        </p:nvSpPr>
        <p:spPr>
          <a:xfrm>
            <a:off x="179512" y="5805264"/>
            <a:ext cx="6120680" cy="83671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В 2022 году п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ланируется в с. Красном реконструировать площадь возле КСК </a:t>
            </a:r>
            <a:r>
              <a:rPr lang="ru-RU" sz="1400" b="1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Звездный</a:t>
            </a:r>
            <a:r>
              <a:rPr lang="ru-RU" sz="1400" b="1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, а в с. Троицком благоустроить территорию на ул. Дзержинской и отремонтировать военно-мемориальный комплекс.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algn="ctr"/>
            <a:endParaRPr lang="ru-RU" dirty="0"/>
          </a:p>
        </p:txBody>
      </p: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0152"/>
          <a:stretch>
            <a:fillRect/>
          </a:stretch>
        </p:blipFill>
        <p:spPr bwMode="auto">
          <a:xfrm>
            <a:off x="683568" y="4293096"/>
            <a:ext cx="2157488" cy="1440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Рисунок 29" descr="40be5h8mO8M.jpg"/>
          <p:cNvPicPr>
            <a:picLocks noChangeAspect="1"/>
          </p:cNvPicPr>
          <p:nvPr/>
        </p:nvPicPr>
        <p:blipFill>
          <a:blip r:embed="rId4" cstate="print"/>
          <a:srcRect l="14534" t="13250" r="10801" b="57350"/>
          <a:stretch>
            <a:fillRect/>
          </a:stretch>
        </p:blipFill>
        <p:spPr>
          <a:xfrm>
            <a:off x="3779912" y="4293096"/>
            <a:ext cx="2016224" cy="1411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" name="Рисунок 40" descr="-adabq6Y8MQ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60232" y="4941168"/>
            <a:ext cx="2094891" cy="1482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5" name="Скругленный прямоугольник 4"/>
          <p:cNvSpPr/>
          <p:nvPr/>
        </p:nvSpPr>
        <p:spPr>
          <a:xfrm>
            <a:off x="899592" y="692696"/>
            <a:ext cx="7560840" cy="93610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Новохопёрский район первым в области, да и в </a:t>
            </a:r>
            <a:r>
              <a:rPr lang="ru-RU" b="1" dirty="0" smtClean="0">
                <a:solidFill>
                  <a:srgbClr val="002060"/>
                </a:solidFill>
              </a:rPr>
              <a:t>России, </a:t>
            </a:r>
            <a:r>
              <a:rPr lang="ru-RU" b="1" dirty="0">
                <a:solidFill>
                  <a:srgbClr val="002060"/>
                </a:solidFill>
              </a:rPr>
              <a:t>опробовал на себе реализацию проекта по комплексному обустройству села на примере села </a:t>
            </a:r>
            <a:r>
              <a:rPr lang="ru-RU" b="1" dirty="0" err="1" smtClean="0">
                <a:solidFill>
                  <a:srgbClr val="002060"/>
                </a:solidFill>
              </a:rPr>
              <a:t>Алфёровки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Строительство, ЖКХ, благоустройство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59832" y="2060848"/>
            <a:ext cx="3168352" cy="7200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Начали с малых дел при непосредственном и активном участии самих </a:t>
            </a:r>
            <a:r>
              <a:rPr lang="ru-RU" sz="1400" b="1" dirty="0" err="1" smtClean="0">
                <a:solidFill>
                  <a:srgbClr val="002060"/>
                </a:solidFill>
              </a:rPr>
              <a:t>алфёровцев</a:t>
            </a:r>
            <a:endParaRPr lang="ru-RU" sz="1400" b="1" dirty="0" smtClean="0">
              <a:solidFill>
                <a:srgbClr val="002060"/>
              </a:solidFill>
            </a:endParaRPr>
          </a:p>
          <a:p>
            <a:pPr algn="ctr"/>
            <a:endParaRPr lang="ru-RU" dirty="0"/>
          </a:p>
        </p:txBody>
      </p:sp>
      <p:pic>
        <p:nvPicPr>
          <p:cNvPr id="9" name="Рисунок 8" descr="GdL4Ek_zZH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348880"/>
            <a:ext cx="2615952" cy="1742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zsyTnj_Q6V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2996952"/>
            <a:ext cx="2697093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7Th9RqpnEh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28184" y="2348880"/>
            <a:ext cx="2770257" cy="1845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--CxuSkcyw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4581128"/>
            <a:ext cx="2808312" cy="1870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3b34c563b00c924076f0b01c2e0d06a4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47864" y="4869160"/>
            <a:ext cx="2816986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zTxWoxAQr9M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28184" y="4509120"/>
            <a:ext cx="2771800" cy="1844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Строительство, ЖКХ, благоустройство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97281" name="Rectangle 1"/>
          <p:cNvSpPr>
            <a:spLocks noChangeArrowheads="1"/>
          </p:cNvSpPr>
          <p:nvPr/>
        </p:nvSpPr>
        <p:spPr bwMode="auto">
          <a:xfrm>
            <a:off x="4479634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87624" y="620688"/>
            <a:ext cx="6408712" cy="7200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Далее проекты стали более масштабными и серьёзными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ФАП Алферовка на стен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556792"/>
            <a:ext cx="2483768" cy="1655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9aed0297-088f-4d9e-ac5d-8e2590a469bc_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1556792"/>
            <a:ext cx="2762753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db77310b9e1b6214df85f1c2734f3d8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72200" y="1412776"/>
            <a:ext cx="2507744" cy="1671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алферовский сквер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3356992"/>
            <a:ext cx="2376264" cy="1517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3212976"/>
            <a:ext cx="2484278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72200" y="2996952"/>
            <a:ext cx="2525688" cy="1683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2" descr="C:\Users\я\Desktop\IMG_2702.jpg"/>
          <p:cNvPicPr preferRelativeResize="0"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5013176"/>
            <a:ext cx="2592288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AbpF68oB3p8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228184" y="4653136"/>
            <a:ext cx="2771800" cy="1853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7285" name="Picture 5" descr="http://alferovka.ru.net/wp-content/uploads/2021/12/%D0%B4%D0%BC_2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91880" y="4941168"/>
            <a:ext cx="2424014" cy="1608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Дороги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69363" y="5562601"/>
            <a:ext cx="184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827584" y="476672"/>
          <a:ext cx="7812360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4139952" y="52292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99592" y="3573016"/>
            <a:ext cx="7992888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5 лет за счёт субсидий из областного бюджета и средств дорожных фондов поселений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443,5 млн. руб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 отремонтировано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189 км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дорог местного значения.</a:t>
            </a:r>
          </a:p>
          <a:p>
            <a:pPr algn="ctr"/>
            <a:endParaRPr lang="ru-RU" dirty="0"/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899592" y="3861048"/>
          <a:ext cx="4824536" cy="2996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Скругленный прямоугольник 12"/>
          <p:cNvSpPr/>
          <p:nvPr/>
        </p:nvSpPr>
        <p:spPr>
          <a:xfrm>
            <a:off x="6300192" y="5373216"/>
            <a:ext cx="2555776" cy="8640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5 лет отремонтировано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91,8 км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дорог регионального значения.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1" cy="6858000"/>
          </a:xfrm>
          <a:solidFill>
            <a:schemeClr val="bg2"/>
          </a:solidFill>
        </p:spPr>
      </p:pic>
      <p:graphicFrame>
        <p:nvGraphicFramePr>
          <p:cNvPr id="9" name="Диаграмма 8"/>
          <p:cNvGraphicFramePr/>
          <p:nvPr/>
        </p:nvGraphicFramePr>
        <p:xfrm>
          <a:off x="3851920" y="4005064"/>
          <a:ext cx="5112568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Д</a:t>
            </a:r>
            <a:r>
              <a:rPr lang="ru-RU" sz="2400" b="1" dirty="0" smtClean="0">
                <a:solidFill>
                  <a:schemeClr val="bg1"/>
                </a:solidFill>
              </a:rPr>
              <a:t>емография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8852" name="AutoShape 4" descr="https://postila.ru/data/d8/86/08/c6/d88608c6019c1f9987170f291ea7f4a6a60bf3350e1ea11949f4a0bae380776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8854" name="AutoShape 6" descr="https://postila.ru/data/d8/86/08/c6/d88608c6019c1f9987170f291ea7f4a6a60bf3350e1ea11949f4a0bae380776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8856" name="AutoShape 8" descr="https://postila.ru/data/d8/86/08/c6/d88608c6019c1f9987170f291ea7f4a6a60bf3350e1ea11949f4a0bae380776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8858" name="AutoShape 10" descr="https://postila.ru/data/d8/86/08/c6/d88608c6019c1f9987170f291ea7f4a6a60bf3350e1ea11949f4a0bae380776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8860" name="AutoShape 12" descr="https://postila.ru/data/d8/86/08/c6/d88608c6019c1f9987170f291ea7f4a6a60bf3350e1ea11949f4a0bae380776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" name="Рисунок 23" descr="d88608c6019c1f9987170f291ea7f4a6a60bf3350e1ea11949f4a0bae380776f.jpg"/>
          <p:cNvPicPr>
            <a:picLocks noChangeAspect="1"/>
          </p:cNvPicPr>
          <p:nvPr/>
        </p:nvPicPr>
        <p:blipFill>
          <a:blip r:embed="rId4" cstate="print"/>
          <a:srcRect l="27163" t="4641" r="25588" b="9681"/>
          <a:stretch>
            <a:fillRect/>
          </a:stretch>
        </p:blipFill>
        <p:spPr>
          <a:xfrm>
            <a:off x="467544" y="1844824"/>
            <a:ext cx="720080" cy="816091"/>
          </a:xfrm>
          <a:prstGeom prst="rect">
            <a:avLst/>
          </a:prstGeom>
        </p:spPr>
      </p:pic>
      <p:pic>
        <p:nvPicPr>
          <p:cNvPr id="25" name="Рисунок 24" descr="d88608c6019c1f9987170f291ea7f4a6a60bf3350e1ea11949f4a0bae380776f.jpg"/>
          <p:cNvPicPr>
            <a:picLocks noChangeAspect="1"/>
          </p:cNvPicPr>
          <p:nvPr/>
        </p:nvPicPr>
        <p:blipFill>
          <a:blip r:embed="rId4" cstate="print"/>
          <a:srcRect l="27163" t="4641" r="25588" b="9681"/>
          <a:stretch>
            <a:fillRect/>
          </a:stretch>
        </p:blipFill>
        <p:spPr>
          <a:xfrm>
            <a:off x="2123728" y="1844824"/>
            <a:ext cx="720080" cy="816091"/>
          </a:xfrm>
          <a:prstGeom prst="rect">
            <a:avLst/>
          </a:prstGeom>
        </p:spPr>
      </p:pic>
      <p:sp>
        <p:nvSpPr>
          <p:cNvPr id="26" name="TextBox 1"/>
          <p:cNvSpPr txBox="1"/>
          <p:nvPr/>
        </p:nvSpPr>
        <p:spPr>
          <a:xfrm>
            <a:off x="323528" y="2636912"/>
            <a:ext cx="792088" cy="36004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rgbClr val="002060"/>
                </a:solidFill>
              </a:rPr>
              <a:t>2020 год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27" name="TextBox 1"/>
          <p:cNvSpPr txBox="1"/>
          <p:nvPr/>
        </p:nvSpPr>
        <p:spPr>
          <a:xfrm>
            <a:off x="2051720" y="2636912"/>
            <a:ext cx="792088" cy="36004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rgbClr val="002060"/>
                </a:solidFill>
              </a:rPr>
              <a:t>2021 год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1520" y="1340768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36624 чел.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23728" y="1484784"/>
            <a:ext cx="9993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36087 чел.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30" name="Стрелка вправо 29"/>
          <p:cNvSpPr/>
          <p:nvPr/>
        </p:nvSpPr>
        <p:spPr>
          <a:xfrm rot="1231750">
            <a:off x="1200351" y="1472794"/>
            <a:ext cx="792088" cy="216024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Рисунок 36" descr="aef30a65de18be999a1002cf12c4085f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67944" y="1196752"/>
            <a:ext cx="1043608" cy="769572"/>
          </a:xfrm>
          <a:prstGeom prst="rect">
            <a:avLst/>
          </a:prstGeom>
        </p:spPr>
      </p:pic>
      <p:pic>
        <p:nvPicPr>
          <p:cNvPr id="38" name="Рисунок 37" descr="png-clipart-headstone-grave-grave-miscellaneous-gras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68144" y="1268760"/>
            <a:ext cx="720080" cy="701678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3995936" y="1988840"/>
            <a:ext cx="11521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</a:rPr>
              <a:t>Родилось </a:t>
            </a:r>
            <a:endParaRPr lang="ru-RU" sz="1400" b="1" dirty="0" smtClean="0">
              <a:solidFill>
                <a:srgbClr val="002060"/>
              </a:solidFill>
            </a:endParaRPr>
          </a:p>
          <a:p>
            <a:r>
              <a:rPr lang="ru-RU" sz="1400" b="1" dirty="0" smtClean="0">
                <a:solidFill>
                  <a:srgbClr val="002060"/>
                </a:solidFill>
              </a:rPr>
              <a:t>219 чел.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796136" y="1988840"/>
            <a:ext cx="11521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002060"/>
                </a:solidFill>
              </a:rPr>
              <a:t>У</a:t>
            </a:r>
            <a:r>
              <a:rPr lang="ru-RU" sz="1400" b="1" dirty="0" smtClean="0">
                <a:solidFill>
                  <a:srgbClr val="002060"/>
                </a:solidFill>
              </a:rPr>
              <a:t>мерло </a:t>
            </a:r>
          </a:p>
          <a:p>
            <a:pPr algn="just"/>
            <a:r>
              <a:rPr lang="ru-RU" sz="1400" b="1" dirty="0" smtClean="0">
                <a:solidFill>
                  <a:srgbClr val="002060"/>
                </a:solidFill>
              </a:rPr>
              <a:t>849 чел. </a:t>
            </a:r>
            <a:endParaRPr lang="ru-RU" sz="1400" b="1" dirty="0">
              <a:solidFill>
                <a:srgbClr val="002060"/>
              </a:solidFill>
            </a:endParaRPr>
          </a:p>
        </p:txBody>
      </p:sp>
      <p:pic>
        <p:nvPicPr>
          <p:cNvPr id="41" name="Рисунок 40" descr="AbxE4141azQd6L8RewBuMWtuAsA3OzC_GAfwyI94gpOw-vt3sjXgz0KDINMpFDUK4ZV4uaSDO38gqcMOrhsI2E7oCa9FKyQ-HOi8HHIbZzZgZg3IMy83vUBQ65raOo_Oq-ikd4wPle0zvVixAWEYIa_DIrzyz3M8M5StA9N2RJYCkFXPax8HCx3LwRxuLUQbfSMp7ydwHekgDrqXwj7d4qDv3Q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68344" y="1124744"/>
            <a:ext cx="716662" cy="864096"/>
          </a:xfrm>
          <a:prstGeom prst="rect">
            <a:avLst/>
          </a:prstGeom>
        </p:spPr>
      </p:pic>
      <p:sp>
        <p:nvSpPr>
          <p:cNvPr id="42" name="Прямоугольник 41"/>
          <p:cNvSpPr/>
          <p:nvPr/>
        </p:nvSpPr>
        <p:spPr>
          <a:xfrm>
            <a:off x="7199784" y="1988840"/>
            <a:ext cx="19442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</a:rPr>
              <a:t>Миграционная убыль </a:t>
            </a:r>
            <a:endParaRPr lang="ru-RU" sz="1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17  чел.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364088" y="47667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 2021 году: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4572000" y="836712"/>
            <a:ext cx="34563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4572000" y="836712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>
            <a:off x="8028384" y="836712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>
            <a:off x="6228184" y="908720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Рисунок 58" descr="maxresdefault.jpg"/>
          <p:cNvPicPr>
            <a:picLocks noChangeAspect="1"/>
          </p:cNvPicPr>
          <p:nvPr/>
        </p:nvPicPr>
        <p:blipFill>
          <a:blip r:embed="rId8" cstate="print"/>
          <a:srcRect l="22438" t="3801" r="21650" b="9401"/>
          <a:stretch>
            <a:fillRect/>
          </a:stretch>
        </p:blipFill>
        <p:spPr>
          <a:xfrm>
            <a:off x="1187624" y="3645024"/>
            <a:ext cx="1440160" cy="1257605"/>
          </a:xfrm>
          <a:prstGeom prst="rect">
            <a:avLst/>
          </a:prstGeom>
        </p:spPr>
      </p:pic>
      <p:sp>
        <p:nvSpPr>
          <p:cNvPr id="60" name="Прямоугольник 59"/>
          <p:cNvSpPr/>
          <p:nvPr/>
        </p:nvSpPr>
        <p:spPr>
          <a:xfrm>
            <a:off x="611560" y="4941168"/>
            <a:ext cx="266429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Продолжительность </a:t>
            </a:r>
            <a:r>
              <a:rPr lang="ru-RU" sz="1400" b="1" dirty="0">
                <a:solidFill>
                  <a:srgbClr val="002060"/>
                </a:solidFill>
              </a:rPr>
              <a:t>жизни </a:t>
            </a:r>
            <a:r>
              <a:rPr lang="ru-RU" sz="1400" b="1" dirty="0" smtClean="0">
                <a:solidFill>
                  <a:srgbClr val="002060"/>
                </a:solidFill>
              </a:rPr>
              <a:t>за </a:t>
            </a:r>
            <a:r>
              <a:rPr lang="ru-RU" sz="1400" b="1" dirty="0">
                <a:solidFill>
                  <a:srgbClr val="002060"/>
                </a:solidFill>
              </a:rPr>
              <a:t>2021  год </a:t>
            </a:r>
            <a:r>
              <a:rPr lang="ru-RU" sz="1400" b="1" dirty="0" smtClean="0">
                <a:solidFill>
                  <a:srgbClr val="002060"/>
                </a:solidFill>
              </a:rPr>
              <a:t>по району составила </a:t>
            </a:r>
            <a:r>
              <a:rPr lang="ru-RU" sz="1400" b="1" dirty="0" smtClean="0">
                <a:solidFill>
                  <a:srgbClr val="C00000"/>
                </a:solidFill>
              </a:rPr>
              <a:t>73,3 </a:t>
            </a:r>
            <a:r>
              <a:rPr lang="ru-RU" sz="1400" b="1" dirty="0">
                <a:solidFill>
                  <a:srgbClr val="C00000"/>
                </a:solidFill>
              </a:rPr>
              <a:t>года</a:t>
            </a:r>
            <a:r>
              <a:rPr lang="ru-RU" sz="1400" b="1" dirty="0" smtClean="0">
                <a:solidFill>
                  <a:srgbClr val="002060"/>
                </a:solidFill>
              </a:rPr>
              <a:t>: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>
                <a:solidFill>
                  <a:srgbClr val="002060"/>
                </a:solidFill>
              </a:rPr>
              <a:t>у мужчин – </a:t>
            </a:r>
            <a:r>
              <a:rPr lang="ru-RU" sz="1400" b="1" dirty="0" smtClean="0">
                <a:solidFill>
                  <a:srgbClr val="C00000"/>
                </a:solidFill>
              </a:rPr>
              <a:t>68,7 </a:t>
            </a:r>
            <a:r>
              <a:rPr lang="ru-RU" sz="1400" b="1" dirty="0">
                <a:solidFill>
                  <a:srgbClr val="C00000"/>
                </a:solidFill>
              </a:rPr>
              <a:t>лет</a:t>
            </a:r>
            <a:r>
              <a:rPr lang="ru-RU" sz="1400" b="1" dirty="0">
                <a:solidFill>
                  <a:srgbClr val="002060"/>
                </a:solidFill>
              </a:rPr>
              <a:t>, </a:t>
            </a:r>
            <a:endParaRPr lang="ru-RU" sz="1400" b="1" dirty="0" smtClean="0">
              <a:solidFill>
                <a:srgbClr val="002060"/>
              </a:solidFill>
            </a:endParaRPr>
          </a:p>
          <a:p>
            <a:r>
              <a:rPr lang="ru-RU" sz="1400" b="1" dirty="0" smtClean="0">
                <a:solidFill>
                  <a:srgbClr val="002060"/>
                </a:solidFill>
              </a:rPr>
              <a:t>у </a:t>
            </a:r>
            <a:r>
              <a:rPr lang="ru-RU" sz="1400" b="1" dirty="0">
                <a:solidFill>
                  <a:srgbClr val="002060"/>
                </a:solidFill>
              </a:rPr>
              <a:t>женщин – </a:t>
            </a:r>
            <a:r>
              <a:rPr lang="ru-RU" sz="1400" b="1" dirty="0">
                <a:solidFill>
                  <a:srgbClr val="C00000"/>
                </a:solidFill>
              </a:rPr>
              <a:t>77 лет</a:t>
            </a:r>
            <a:r>
              <a:rPr lang="ru-RU" sz="1400" b="1" dirty="0">
                <a:solidFill>
                  <a:srgbClr val="002060"/>
                </a:solidFill>
              </a:rPr>
              <a:t>. 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251520" y="548680"/>
            <a:ext cx="28083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Численность постоянного населения района </a:t>
            </a:r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>
            <a:off x="3419872" y="476672"/>
            <a:ext cx="0" cy="63813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V="1">
            <a:off x="0" y="3140968"/>
            <a:ext cx="914400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331640" y="1196752"/>
            <a:ext cx="7920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>
                <a:solidFill>
                  <a:srgbClr val="002060"/>
                </a:solidFill>
              </a:rPr>
              <a:t>- 537 чел.</a:t>
            </a:r>
            <a:endParaRPr lang="ru-RU" sz="105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 Уличное освещение и газификация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59832" y="620688"/>
            <a:ext cx="5904656" cy="432048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протяженность освещенных улиц доведена до </a:t>
            </a:r>
            <a:r>
              <a:rPr lang="ru-RU" sz="1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90,9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%.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2970502831"/>
              </p:ext>
            </p:extLst>
          </p:nvPr>
        </p:nvGraphicFramePr>
        <p:xfrm>
          <a:off x="2987824" y="1124744"/>
          <a:ext cx="5976664" cy="2403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4" descr="http://www.torinotoday.it/~media/horizontal-hi/8632861967872/led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908720"/>
            <a:ext cx="2592288" cy="2492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2915816" y="3645024"/>
            <a:ext cx="5976664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газифицировано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97%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домовладений от подлежащих газификации 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xmlns="" val="3021893708"/>
              </p:ext>
            </p:extLst>
          </p:nvPr>
        </p:nvGraphicFramePr>
        <p:xfrm>
          <a:off x="2915816" y="4293096"/>
          <a:ext cx="5976664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2" name="Picture 2" descr="http://stroy-mart.ru/wa-data/public/photos/86/09/986/986.97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4077072"/>
            <a:ext cx="2599673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</p:spPr>
      </p:pic>
      <p:pic>
        <p:nvPicPr>
          <p:cNvPr id="3" name="Picture 2" descr="https://open4business.com.ua/wp-content/uploads/2016/06/planta_de_reciclaj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908720"/>
            <a:ext cx="3672407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4283968" y="620688"/>
            <a:ext cx="4608512" cy="26642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/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ноябре 2021 года департамент природных ресурсов и экологии Воронежской области заключил государственный контракт на разработку проектной документации на строительство IV секции полигона ТКО и мусоросортировочного комплекса. Определился победитель торгов, которому предстоит в срок до 15 ноября 2022 года провести инженерные изыскания, разработать проектную документацию, провести необходимые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госэкспертизы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 ЖКХ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7544" y="3429000"/>
            <a:ext cx="8208912" cy="32403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На 2022 год планируется: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продолжение реализации проектов по реконструкции систем водоснабжения в городском поселении – г. Новохопёрск,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Коленовском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и Михайловском сельских поселениях;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запустить проект по присоединению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водосетей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Коленовского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городского поселения к новому водозабору в с. Елань-Колено;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сделать проект на реконструкцию системы водоснабжения в с. Ярки;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600" b="1" dirty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делать корректировку проекта городского поселения -г. Новохопёрск (водопроводные сети). 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kumimoji="0" lang="ru-RU" sz="7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Остается проблемным вопросом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Courier New" pitchFamily="49" charset="0"/>
              </a:rPr>
              <a:t> реализация проекта по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Courier New" pitchFamily="49" charset="0"/>
              </a:rPr>
              <a:t> р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еконструкции канализационных сетей, канализационной насосной станции и очистных сооружений в г. Новохопёрске. Планируемый срок проектирования - 2023 -2024годы.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27384"/>
            <a:ext cx="9144001" cy="6858000"/>
          </a:xfrm>
        </p:spPr>
      </p:pic>
      <p:sp>
        <p:nvSpPr>
          <p:cNvPr id="3" name="TextBox 2"/>
          <p:cNvSpPr txBox="1"/>
          <p:nvPr/>
        </p:nvSpPr>
        <p:spPr>
          <a:xfrm>
            <a:off x="323529" y="836713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Муниципальные образовательные </a:t>
            </a:r>
          </a:p>
          <a:p>
            <a:pPr algn="ctr"/>
            <a:r>
              <a:rPr lang="ru-RU" sz="1400" b="1" dirty="0" smtClean="0"/>
              <a:t>учреждения района</a:t>
            </a:r>
            <a:endParaRPr lang="ru-RU" sz="1400" b="1" dirty="0"/>
          </a:p>
        </p:txBody>
      </p:sp>
      <p:graphicFrame>
        <p:nvGraphicFramePr>
          <p:cNvPr id="5" name="Содержимое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715052867"/>
              </p:ext>
            </p:extLst>
          </p:nvPr>
        </p:nvGraphicFramePr>
        <p:xfrm>
          <a:off x="0" y="1484784"/>
          <a:ext cx="4392488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 Образование, молодежная политика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4860032" y="764704"/>
            <a:ext cx="3960440" cy="1080120"/>
          </a:xfrm>
          <a:prstGeom prst="wedgeRoundRectCallout">
            <a:avLst>
              <a:gd name="adj1" fmla="val -19004"/>
              <a:gd name="adj2" fmla="val 51151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cs typeface="Arial" pitchFamily="34" charset="0"/>
              </a:rPr>
              <a:t>На деятельность образовательной сферы района направлено </a:t>
            </a:r>
            <a:r>
              <a:rPr lang="ru-RU" sz="1400" b="1" dirty="0" smtClean="0">
                <a:solidFill>
                  <a:srgbClr val="C00000"/>
                </a:solidFill>
                <a:cs typeface="Arial" pitchFamily="34" charset="0"/>
              </a:rPr>
              <a:t>702 млн.руб</a:t>
            </a:r>
            <a:r>
              <a:rPr lang="ru-RU" sz="1400" b="1" dirty="0" smtClean="0">
                <a:solidFill>
                  <a:srgbClr val="002060"/>
                </a:solidFill>
                <a:cs typeface="Arial" pitchFamily="34" charset="0"/>
              </a:rPr>
              <a:t>., из которых </a:t>
            </a:r>
            <a:r>
              <a:rPr lang="ru-RU" sz="1400" b="1" i="1" dirty="0" smtClean="0">
                <a:solidFill>
                  <a:srgbClr val="C00000"/>
                </a:solidFill>
                <a:cs typeface="Arial" pitchFamily="34" charset="0"/>
              </a:rPr>
              <a:t>193,4 млн.руб. – средства районного бюджета</a:t>
            </a:r>
            <a:endParaRPr lang="ru-RU" sz="1400" b="1" dirty="0" smtClean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8024" y="2276872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Итоги </a:t>
            </a:r>
            <a:r>
              <a:rPr lang="ru-RU" sz="1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рейтингования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инновационная образовательная деятельность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2857488" y="2852936"/>
          <a:ext cx="6286512" cy="4005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 Образование, молодежная политика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4499992" y="1628800"/>
          <a:ext cx="464400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Стрелка вправо 6"/>
          <p:cNvSpPr/>
          <p:nvPr/>
        </p:nvSpPr>
        <p:spPr>
          <a:xfrm rot="19901550">
            <a:off x="5214283" y="2496140"/>
            <a:ext cx="1872208" cy="144016"/>
          </a:xfrm>
          <a:prstGeom prst="rightArrow">
            <a:avLst/>
          </a:prstGeom>
          <a:solidFill>
            <a:srgbClr val="C0000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0" y="1556792"/>
          <a:ext cx="493204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Скругленный прямоугольник 10"/>
          <p:cNvSpPr/>
          <p:nvPr/>
        </p:nvSpPr>
        <p:spPr>
          <a:xfrm>
            <a:off x="755576" y="692696"/>
            <a:ext cx="7344816" cy="5760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</a:rPr>
              <a:t>О</a:t>
            </a:r>
            <a:r>
              <a:rPr lang="ru-RU" sz="1400" b="1" dirty="0" smtClean="0">
                <a:solidFill>
                  <a:srgbClr val="002060"/>
                </a:solidFill>
              </a:rPr>
              <a:t>бщий </a:t>
            </a:r>
            <a:r>
              <a:rPr lang="ru-RU" sz="1400" b="1" dirty="0">
                <a:solidFill>
                  <a:srgbClr val="002060"/>
                </a:solidFill>
              </a:rPr>
              <a:t>объём средств, направленный на реализацию муниципальной программы «Развитие образования</a:t>
            </a:r>
            <a:r>
              <a:rPr lang="ru-RU" sz="1400" b="1" dirty="0" smtClean="0">
                <a:solidFill>
                  <a:srgbClr val="002060"/>
                </a:solidFill>
              </a:rPr>
              <a:t>»  за пятилетний период , </a:t>
            </a:r>
            <a:r>
              <a:rPr lang="ru-RU" sz="1400" b="1" dirty="0">
                <a:solidFill>
                  <a:srgbClr val="002060"/>
                </a:solidFill>
              </a:rPr>
              <a:t>составил </a:t>
            </a:r>
            <a:r>
              <a:rPr lang="ru-RU" sz="1400" b="1" dirty="0">
                <a:solidFill>
                  <a:srgbClr val="C00000"/>
                </a:solidFill>
              </a:rPr>
              <a:t>2,6 млрд.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1" cy="6858000"/>
          </a:xfr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 Образование, молодежная политика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7544" y="980728"/>
            <a:ext cx="4968552" cy="50405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В 2021 году: </a:t>
            </a: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- начато строительство новой школы в г.Новохопёрске;</a:t>
            </a: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- в МБОУ «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Елань-Коленовская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 СОШ №2»: построен спортивный зал; закончен третий этап капитального ремонта; благоустроена пришкольная территория;</a:t>
            </a: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- капитально отремонтирована МКОУ «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Алфёровская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 ООШ»;</a:t>
            </a:r>
          </a:p>
          <a:p>
            <a:pPr lvl="0" fontAlgn="base">
              <a:spcBef>
                <a:spcPct val="0"/>
              </a:spcBef>
              <a:spcAft>
                <a:spcPts val="1000"/>
              </a:spcAft>
              <a:buFontTx/>
              <a:buChar char="-"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отремонтирован спортивный зал в МКОУ «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Центральская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 СОШ»;</a:t>
            </a:r>
            <a:endParaRPr lang="ru-RU" sz="1400" b="1" dirty="0" smtClean="0">
              <a:solidFill>
                <a:srgbClr val="002060"/>
              </a:solidFill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- по программе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софинансирования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 «50% на 50%» произведены ремонты в пяти образовательных организациях района на сумму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cs typeface="Arial" pitchFamily="34" charset="0"/>
              </a:rPr>
              <a:t>7,5 млн. руб.</a:t>
            </a: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  <a:buFontTx/>
              <a:buChar char="-"/>
            </a:pPr>
            <a:r>
              <a:rPr lang="ru-RU" sz="1400" b="1" dirty="0" smtClean="0">
                <a:solidFill>
                  <a:srgbClr val="002060"/>
                </a:solidFill>
                <a:cs typeface="Arial" pitchFamily="34" charset="0"/>
              </a:rPr>
              <a:t>р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азработана проектно-сметная документация на строительство учебно-тренировочного катка в р.п. Елань-Коленовском. Проект  проходит экспертизу.</a:t>
            </a: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ru-RU" sz="1400" b="1" dirty="0" smtClean="0">
                <a:solidFill>
                  <a:srgbClr val="002060"/>
                </a:solidFill>
                <a:cs typeface="Arial" pitchFamily="34" charset="0"/>
              </a:rPr>
              <a:t>-разработана и направлена на </a:t>
            </a:r>
            <a:r>
              <a:rPr lang="ru-RU" sz="1400" b="1" dirty="0" err="1" smtClean="0">
                <a:solidFill>
                  <a:srgbClr val="002060"/>
                </a:solidFill>
                <a:cs typeface="Arial" pitchFamily="34" charset="0"/>
              </a:rPr>
              <a:t>госэкспертизу</a:t>
            </a:r>
            <a:r>
              <a:rPr lang="ru-RU" sz="1400" b="1" dirty="0" smtClean="0">
                <a:solidFill>
                  <a:srgbClr val="002060"/>
                </a:solidFill>
                <a:cs typeface="Arial" pitchFamily="34" charset="0"/>
              </a:rPr>
              <a:t> проектно-сметная документация на капитальный ремонт МОУ «</a:t>
            </a:r>
            <a:r>
              <a:rPr lang="ru-RU" sz="1400" b="1" dirty="0" err="1" smtClean="0">
                <a:solidFill>
                  <a:srgbClr val="002060"/>
                </a:solidFill>
                <a:cs typeface="Arial" pitchFamily="34" charset="0"/>
              </a:rPr>
              <a:t>Елань-Коленовская</a:t>
            </a:r>
            <a:r>
              <a:rPr lang="ru-RU" sz="1400" b="1" dirty="0" smtClean="0">
                <a:solidFill>
                  <a:srgbClr val="002060"/>
                </a:solidFill>
                <a:cs typeface="Arial" pitchFamily="34" charset="0"/>
              </a:rPr>
              <a:t> СОШ №1»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105473" name="Rectangle 1"/>
          <p:cNvSpPr>
            <a:spLocks noChangeArrowheads="1"/>
          </p:cNvSpPr>
          <p:nvPr/>
        </p:nvSpPr>
        <p:spPr bwMode="auto">
          <a:xfrm>
            <a:off x="4479634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474" name="Rectangle 2"/>
          <p:cNvSpPr>
            <a:spLocks noChangeArrowheads="1"/>
          </p:cNvSpPr>
          <p:nvPr/>
        </p:nvSpPr>
        <p:spPr bwMode="auto">
          <a:xfrm>
            <a:off x="4479634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Y:\Спортзал ЕКолено\фото\IMG-20211222-WA000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620688"/>
            <a:ext cx="2955748" cy="1951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P1LociJGPC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2636912"/>
            <a:ext cx="2915816" cy="1944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0D015e0FdS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0152" y="4653136"/>
            <a:ext cx="2808312" cy="1995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3" name="Скругленный прямоугольник 101"/>
          <p:cNvSpPr>
            <a:spLocks noChangeArrowheads="1"/>
          </p:cNvSpPr>
          <p:nvPr/>
        </p:nvSpPr>
        <p:spPr bwMode="auto">
          <a:xfrm>
            <a:off x="467544" y="764704"/>
            <a:ext cx="8352928" cy="244827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 cap="rnd">
            <a:solidFill>
              <a:srgbClr val="00206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Arial" pitchFamily="34" charset="0"/>
              </a:rPr>
              <a:t>Национальный проект «Образование»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300" b="0" i="0" u="sng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Федеральный проект «Современная школа»:</a:t>
            </a:r>
            <a:r>
              <a:rPr kumimoji="0" lang="ru-RU" sz="13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ru-RU" sz="1300" b="1" i="0" u="none" strike="noStrike" cap="none" normalizeH="0" baseline="0" noProof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Arial" pitchFamily="34" charset="0"/>
              </a:rPr>
              <a:t>в шести школах</a:t>
            </a:r>
            <a:r>
              <a:rPr kumimoji="0" lang="ru-RU" sz="1300" b="0" i="0" u="none" strike="noStrike" cap="none" normalizeH="0" baseline="0" noProof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района  отремонтированы помещения, закуплено оборудование и поставлена новая мебель в Центры «Точка роста» на общую сумму </a:t>
            </a:r>
            <a:r>
              <a:rPr kumimoji="0" lang="ru-RU" sz="1300" b="1" i="0" u="none" strike="noStrike" cap="none" normalizeH="0" baseline="0" noProof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Arial" pitchFamily="34" charset="0"/>
              </a:rPr>
              <a:t>22, 4 млн.  руб</a:t>
            </a:r>
            <a:r>
              <a:rPr kumimoji="0" lang="ru-RU" sz="1300" b="0" i="0" u="none" strike="noStrike" cap="none" normalizeH="0" baseline="0" noProof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3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Федеральный проект «Успех каждого ребенка»: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с 01.09.2021 года открыто 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Arial" pitchFamily="34" charset="0"/>
              </a:rPr>
              <a:t>465 новых мест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дополнительного образования детей технической, естественнонаучной, туристско-краеведческой направленностей в пяти общеобразовательных организациях. Приобретено оборудование свыше чем на 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Arial" pitchFamily="34" charset="0"/>
              </a:rPr>
              <a:t>3 млн. руб.</a:t>
            </a:r>
            <a:endParaRPr kumimoji="0" lang="ru-RU" sz="1300" b="0" i="0" u="none" strike="noStrike" cap="none" normalizeH="0" baseline="0" noProof="1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3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Федеральный проект «Цифровая образовательная среда»: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две школы получили  оборудование на общую сумму 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Arial" pitchFamily="34" charset="0"/>
              </a:rPr>
              <a:t>4,3 млн. руб.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C:\Users\Spasskix\Desktop\ДОПОЛНИТЕЛЬНОЕ образование\УСПЕХ каждого ребенка\ДОПМЕСТА 2021год\Фотоматериалы учебного оборудования\МОУ Новохоперская гимназия №1\Туристско-краеведческая направленность\МОУ Новохоперская гимназия №1 (5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573016"/>
            <a:ext cx="3816424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Рудакова Елена\Downloads\IMG-20211008-WA003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645024"/>
            <a:ext cx="3888432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 Образование, молодежная политика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81"/>
          <p:cNvSpPr>
            <a:spLocks noChangeArrowheads="1"/>
          </p:cNvSpPr>
          <p:nvPr/>
        </p:nvSpPr>
        <p:spPr bwMode="auto">
          <a:xfrm>
            <a:off x="467544" y="4725144"/>
            <a:ext cx="8208912" cy="165618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cap="rnd">
            <a:solidFill>
              <a:srgbClr val="00206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cs typeface="Arial" pitchFamily="34" charset="0"/>
              </a:rPr>
              <a:t>Во всех школах района: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-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cs typeface="Arial" pitchFamily="34" charset="0"/>
              </a:rPr>
              <a:t>100% школьников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обеспечены горячим питанием;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- созданы условия для доступа к высокоскоростному интернету и электронным образовательным ресурсам;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- организовано регулярное транспортное обслуживание детей.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78"/>
          <p:cNvSpPr>
            <a:spLocks noChangeArrowheads="1"/>
          </p:cNvSpPr>
          <p:nvPr/>
        </p:nvSpPr>
        <p:spPr bwMode="auto">
          <a:xfrm>
            <a:off x="179512" y="764704"/>
            <a:ext cx="5616624" cy="3528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 cap="rnd">
            <a:solidFill>
              <a:srgbClr val="00206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Заключены договоры о сетевом взаимодействии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cs typeface="Arial" pitchFamily="34" charset="0"/>
              </a:rPr>
              <a:t>с четырьмя ВУЗами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-Воронежским государственным медицинским университетом имени Н.Н. Бурденко;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- Воронежским государственным аграрным университетом имени Императора Петра I;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- Воронежским государственным техническим университетом;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- Воронежским государственным университетом инженерных технологий.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  В 2019 году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 на базе Новохопёрской гимназии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 создан межрайонный центр медицинского образования и науки.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 Образование, молодежная политика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Рудакова Елена\Desktop\1_2.jf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642918"/>
            <a:ext cx="1714512" cy="2295581"/>
          </a:xfrm>
          <a:prstGeom prst="rect">
            <a:avLst/>
          </a:prstGeom>
          <a:noFill/>
        </p:spPr>
      </p:pic>
      <p:pic>
        <p:nvPicPr>
          <p:cNvPr id="1027" name="Picture 3" descr="C:\Users\Рудакова Елена\Desktop\ma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3000372"/>
            <a:ext cx="2476496" cy="16509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 Физкультура и спорт</a:t>
            </a:r>
            <a:endParaRPr lang="ru-RU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323528" y="764704"/>
          <a:ext cx="576064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Рисунок 9" descr="0ygaR3089BM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72200" y="620688"/>
            <a:ext cx="2532142" cy="1901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RIk9hGXdPGw.jpg"/>
          <p:cNvPicPr>
            <a:picLocks noChangeAspect="1"/>
          </p:cNvPicPr>
          <p:nvPr/>
        </p:nvPicPr>
        <p:blipFill>
          <a:blip r:embed="rId9" cstate="print"/>
          <a:srcRect t="24800" b="16401"/>
          <a:stretch>
            <a:fillRect/>
          </a:stretch>
        </p:blipFill>
        <p:spPr>
          <a:xfrm>
            <a:off x="6444208" y="2708920"/>
            <a:ext cx="2555776" cy="2008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ByGIX6ZMSL4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372200" y="4869160"/>
            <a:ext cx="2592288" cy="1845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 Физкультура и спорт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Скругленный прямоугольник 75"/>
          <p:cNvSpPr>
            <a:spLocks noChangeArrowheads="1"/>
          </p:cNvSpPr>
          <p:nvPr/>
        </p:nvSpPr>
        <p:spPr bwMode="auto">
          <a:xfrm>
            <a:off x="611560" y="548680"/>
            <a:ext cx="8040637" cy="151216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 cap="rnd">
            <a:solidFill>
              <a:srgbClr val="00206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ru-RU" sz="1300" b="1" dirty="0" smtClean="0">
                <a:solidFill>
                  <a:srgbClr val="002060"/>
                </a:solidFill>
              </a:rPr>
              <a:t>Команда спортсменов Краснянской школы в очередной раз стала победителем Всероссийских соревнований «Президентские состязания» в  г. Анапе, заняв </a:t>
            </a:r>
            <a:r>
              <a:rPr lang="ru-RU" sz="1300" b="1" dirty="0" smtClean="0">
                <a:solidFill>
                  <a:srgbClr val="C00000"/>
                </a:solidFill>
              </a:rPr>
              <a:t>первое место </a:t>
            </a:r>
            <a:r>
              <a:rPr lang="ru-RU" sz="1300" b="1" dirty="0" smtClean="0">
                <a:solidFill>
                  <a:srgbClr val="002060"/>
                </a:solidFill>
              </a:rPr>
              <a:t>среди лучших команд страны из</a:t>
            </a:r>
            <a:r>
              <a:rPr lang="ru-RU" sz="1300" b="1" dirty="0" smtClean="0">
                <a:solidFill>
                  <a:srgbClr val="C00000"/>
                </a:solidFill>
              </a:rPr>
              <a:t> 82 </a:t>
            </a:r>
            <a:r>
              <a:rPr lang="ru-RU" sz="1300" b="1" dirty="0" smtClean="0">
                <a:solidFill>
                  <a:srgbClr val="002060"/>
                </a:solidFill>
              </a:rPr>
              <a:t>регионов. Воспитанники </a:t>
            </a:r>
            <a:r>
              <a:rPr lang="ru-RU" sz="1300" b="1" dirty="0" err="1" smtClean="0">
                <a:solidFill>
                  <a:srgbClr val="002060"/>
                </a:solidFill>
              </a:rPr>
              <a:t>Капанадзе</a:t>
            </a:r>
            <a:r>
              <a:rPr lang="ru-RU" sz="1300" b="1" dirty="0" smtClean="0">
                <a:solidFill>
                  <a:srgbClr val="002060"/>
                </a:solidFill>
              </a:rPr>
              <a:t> Б.Л. принимают участие в этих состязаниях на протяжении последних </a:t>
            </a:r>
            <a:r>
              <a:rPr lang="ru-RU" sz="1300" b="1" dirty="0" smtClean="0">
                <a:solidFill>
                  <a:srgbClr val="C00000"/>
                </a:solidFill>
              </a:rPr>
              <a:t>25 лет,</a:t>
            </a:r>
            <a:r>
              <a:rPr lang="ru-RU" sz="1300" b="1" dirty="0" smtClean="0">
                <a:solidFill>
                  <a:srgbClr val="002060"/>
                </a:solidFill>
              </a:rPr>
              <a:t> в которых </a:t>
            </a:r>
            <a:r>
              <a:rPr lang="ru-RU" sz="1300" b="1" dirty="0" smtClean="0">
                <a:solidFill>
                  <a:srgbClr val="C00000"/>
                </a:solidFill>
              </a:rPr>
              <a:t>12 раз </a:t>
            </a:r>
            <a:r>
              <a:rPr lang="ru-RU" sz="1300" b="1" dirty="0" smtClean="0">
                <a:solidFill>
                  <a:srgbClr val="002060"/>
                </a:solidFill>
              </a:rPr>
              <a:t>становились призёрами и победителями.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Футбольная команда «Вектор» стала 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cs typeface="Arial" pitchFamily="34" charset="0"/>
              </a:rPr>
              <a:t>победителем финала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 Всероссийских соревнований Центрального Федерального округа в рамках общероссийского проекта «Мини-футбол - в школу».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75"/>
          <p:cNvSpPr>
            <a:spLocks noChangeArrowheads="1"/>
          </p:cNvSpPr>
          <p:nvPr/>
        </p:nvSpPr>
        <p:spPr bwMode="auto">
          <a:xfrm>
            <a:off x="539552" y="5085184"/>
            <a:ext cx="8172400" cy="108012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 cap="rnd">
            <a:solidFill>
              <a:srgbClr val="00206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По итогам конкурса на лучшую постановку работы по организации отдыха, оздоровления и трудовой занятости детей и подростков в 2021 году в категории администраций муниципальных районов и городских округов, в которых численность детей школьного возраста от 3 до 5 тыс. чел., администрация Новохопёрского муниципального района заняла 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cs typeface="Arial" pitchFamily="34" charset="0"/>
              </a:rPr>
              <a:t>второе место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o="urn:schemas-microsoft-com:office:office" xmlns:v="urn:schemas-microsoft-com:vml" xmlns:w10="urn:schemas-microsoft-com:office:word" xmlns:w="http://schemas.openxmlformats.org/wordprocessingml/2006/main" xmlns="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355976" y="2060848"/>
            <a:ext cx="4258791" cy="2489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https://sun9-59.userapi.com/impg/cqEUvzVPXBP4NJdV7phjufAYQN3UdQqWzp4vTQ/reotLsBqt0U.jpg?size=1600x1066&amp;quality=96&amp;sign=4af6eefc7c60f2c0e1672391e29aab98&amp;type=album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060848"/>
            <a:ext cx="3528391" cy="2520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 Культура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67"/>
          <p:cNvSpPr>
            <a:spLocks noChangeArrowheads="1"/>
          </p:cNvSpPr>
          <p:nvPr/>
        </p:nvSpPr>
        <p:spPr bwMode="auto">
          <a:xfrm>
            <a:off x="395536" y="764704"/>
            <a:ext cx="4752528" cy="583264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 cap="rnd">
            <a:solidFill>
              <a:srgbClr val="00206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Проведен капитальный ремонт  в Новопокровском сельском доме культуры. СДК оснастили современным звуковым, световым, интерактивным оборудованием, одеждой сцены, мебелью.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Обновлена сцена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Культурно-досугового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 центра г.Новохопёрска. Закуплено  световое, звуковое оборудование на сумму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cs typeface="Arial" pitchFamily="34" charset="0"/>
              </a:rPr>
              <a:t>2,5 млн. руб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В 2021 году в рамках реализации национальной программы «Цифровая экономика РФ»  еще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cs typeface="Arial" pitchFamily="34" charset="0"/>
              </a:rPr>
              <a:t>шесть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 библиотек подключены к оптоволоконному интернету.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В декабре 2021 года в районе начата реализация  Всероссийского проекта  «Пушкинская карта».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2060"/>
              </a:solidFill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rgbClr val="002060"/>
                </a:solidFill>
                <a:cs typeface="Arial" pitchFamily="34" charset="0"/>
              </a:rPr>
              <a:t>Подготовлена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 проектно-сметная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 документация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 на капитальный ремонт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Пыховского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 и Терновского домов культуры.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2060"/>
              </a:solidFill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В 2022 году ожидается приобретение и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 установка новых  кресел в зрительный зал Новохопёрского КДЦ.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IMG_407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3" y="692696"/>
            <a:ext cx="3132347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415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52120" y="2780927"/>
            <a:ext cx="2952328" cy="1968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Users\РябченкоТН\Desktop\20220110_11291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4869160"/>
            <a:ext cx="3024336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7" name="TextBox 6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Занятость населения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perepi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5229200"/>
            <a:ext cx="2448272" cy="101711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771800" y="5373216"/>
            <a:ext cx="61926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</a:rPr>
              <a:t>По предварительным итогам переписано порядка </a:t>
            </a:r>
            <a:r>
              <a:rPr lang="ru-RU" sz="1600" b="1" dirty="0">
                <a:solidFill>
                  <a:srgbClr val="C00000"/>
                </a:solidFill>
              </a:rPr>
              <a:t>36 208 </a:t>
            </a:r>
            <a:r>
              <a:rPr lang="ru-RU" sz="1600" b="1" dirty="0">
                <a:solidFill>
                  <a:srgbClr val="002060"/>
                </a:solidFill>
              </a:rPr>
              <a:t>жителей района, при этом </a:t>
            </a:r>
            <a:r>
              <a:rPr lang="ru-RU" sz="1600" b="1" dirty="0" smtClean="0">
                <a:solidFill>
                  <a:srgbClr val="C00000"/>
                </a:solidFill>
              </a:rPr>
              <a:t>1 680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>
                <a:solidFill>
                  <a:srgbClr val="002060"/>
                </a:solidFill>
              </a:rPr>
              <a:t>сделали это самостоятельно</a:t>
            </a:r>
            <a:r>
              <a:rPr lang="ru-RU" sz="1400" b="1" dirty="0">
                <a:solidFill>
                  <a:srgbClr val="002060"/>
                </a:solidFill>
              </a:rPr>
              <a:t>. </a:t>
            </a: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1331640" y="692696"/>
          <a:ext cx="7200800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323528" y="4149080"/>
            <a:ext cx="84249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 сравнению с уровнем 2020 года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улучшилась ситуация на рынке труда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Этому способствовали  ввод  в эксплуатацию трёх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свинокомплексов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 создание новых рабочих мест в производств новых видов продукции на Ремонтно-механическом заводе.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3" name="Скругленный прямоугольник 67"/>
          <p:cNvSpPr>
            <a:spLocks noChangeArrowheads="1"/>
          </p:cNvSpPr>
          <p:nvPr/>
        </p:nvSpPr>
        <p:spPr bwMode="auto">
          <a:xfrm>
            <a:off x="323528" y="980728"/>
            <a:ext cx="4392488" cy="223224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 cap="rnd">
            <a:solidFill>
              <a:srgbClr val="00206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Федеральная программа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«Культурная среда»</a:t>
            </a:r>
            <a:endParaRPr lang="ru-RU" sz="1400" b="1" dirty="0" smtClean="0">
              <a:solidFill>
                <a:srgbClr val="C00000"/>
              </a:solidFill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Новохопёрским автоклубом  в течение  2021 года осуществлено </a:t>
            </a:r>
            <a:r>
              <a:rPr lang="ru-RU" sz="1400" b="1" dirty="0" smtClean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108 выездов в 23 населенных пункта</a:t>
            </a:r>
            <a:r>
              <a:rPr lang="ru-RU" sz="1400" b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 и проведено </a:t>
            </a:r>
            <a:r>
              <a:rPr lang="ru-RU" sz="1400" b="1" dirty="0" smtClean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140 тематических мероприятий.</a:t>
            </a:r>
            <a:r>
              <a:rPr lang="ru-RU" sz="1400" b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 Охват населения составил более четырех тысяч человек, что </a:t>
            </a:r>
            <a:r>
              <a:rPr lang="ru-RU" sz="1400" b="1" dirty="0" smtClean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на 1,2 % больше</a:t>
            </a:r>
            <a:r>
              <a:rPr lang="ru-RU" sz="1400" b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, чем в предыдущем году.</a:t>
            </a:r>
            <a:endParaRPr lang="ru-RU" sz="1400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67"/>
          <p:cNvSpPr>
            <a:spLocks noChangeArrowheads="1"/>
          </p:cNvSpPr>
          <p:nvPr/>
        </p:nvSpPr>
        <p:spPr bwMode="auto">
          <a:xfrm>
            <a:off x="5148064" y="4293096"/>
            <a:ext cx="3744416" cy="201622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 cap="rnd">
            <a:solidFill>
              <a:srgbClr val="00206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Федеральная программа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«Цифровая культура»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29291E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В  Виртуальном концертном зале краеведческого музея в 2021 году проведена </a:t>
            </a:r>
            <a:r>
              <a:rPr lang="ru-RU" sz="1400" b="1" dirty="0" smtClean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21 трансляция</a:t>
            </a:r>
            <a:r>
              <a:rPr lang="ru-RU" sz="1400" dirty="0" smtClean="0"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которую посмотрело </a:t>
            </a:r>
            <a:r>
              <a:rPr lang="ru-RU" sz="1400" dirty="0" smtClean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630 человек</a:t>
            </a:r>
            <a:r>
              <a:rPr lang="ru-RU" sz="1400" dirty="0" smtClean="0">
                <a:ea typeface="Times New Roman" pitchFamily="18" charset="0"/>
                <a:cs typeface="Times New Roman" pitchFamily="18" charset="0"/>
              </a:rPr>
              <a:t>, что </a:t>
            </a:r>
            <a:r>
              <a:rPr lang="ru-RU" sz="1400" b="1" dirty="0" smtClean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на 1,3 %  выше</a:t>
            </a:r>
            <a:r>
              <a:rPr lang="ru-RU" sz="1400" dirty="0" smtClean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показателя  2020 года.</a:t>
            </a:r>
            <a:endParaRPr lang="ru-RU" sz="1400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C:\Users\РябченкоТН\Desktop\3f394cbc-dd68-46ab-982d-105682f752ef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908720"/>
            <a:ext cx="3960440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https://www.culture.ru/storage/images/1e2ccbfb80ea182e3942570394863d9b/28c8b3578a1c9625a551b4e0b1ee1ff1.jpeg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395536" y="3789040"/>
            <a:ext cx="4365847" cy="2519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 Культура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3" name="Скругленный прямоугольник 67"/>
          <p:cNvSpPr>
            <a:spLocks noChangeArrowheads="1"/>
          </p:cNvSpPr>
          <p:nvPr/>
        </p:nvSpPr>
        <p:spPr bwMode="auto">
          <a:xfrm>
            <a:off x="179512" y="2996952"/>
            <a:ext cx="2664296" cy="14401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 cap="rnd">
            <a:solidFill>
              <a:srgbClr val="00206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Мастеру декоративно-прикладного творчества Трушечкиной Елене Анатольевне присвоено </a:t>
            </a:r>
            <a:r>
              <a:rPr lang="ru-RU" sz="13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почётное звание «Народный мастер Воронежской области»</a:t>
            </a:r>
            <a:r>
              <a:rPr lang="ru-RU" sz="1300" dirty="0" smtClean="0">
                <a:solidFill>
                  <a:srgbClr val="29291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C:\Users\РябченкоТН\Desktop\Трушечкина 2019г.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764704"/>
            <a:ext cx="2088232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кругленный прямоугольник 67"/>
          <p:cNvSpPr>
            <a:spLocks noChangeArrowheads="1"/>
          </p:cNvSpPr>
          <p:nvPr/>
        </p:nvSpPr>
        <p:spPr bwMode="auto">
          <a:xfrm>
            <a:off x="2915816" y="764704"/>
            <a:ext cx="3024336" cy="25922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 cap="rnd">
            <a:solidFill>
              <a:srgbClr val="00206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2021 году проект «Школа-филармония», разработанный  МКУ ДО «Новохопёрская детская школа искусств», </a:t>
            </a:r>
            <a:r>
              <a:rPr lang="ru-RU" sz="1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получил поддержку Губернаторского рождественского фонда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размере </a:t>
            </a:r>
            <a:r>
              <a:rPr lang="ru-RU" sz="1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804 тыс.рублей </a:t>
            </a: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покупку звукового оборудования, народных инструментов и сценических костюмов для обучающихся.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РябченкоТН\Desktop\1470210445.jpg"/>
          <p:cNvPicPr/>
          <p:nvPr/>
        </p:nvPicPr>
        <p:blipFill>
          <a:blip r:embed="rId4" cstate="print"/>
          <a:srcRect l="41593" b="655"/>
          <a:stretch>
            <a:fillRect/>
          </a:stretch>
        </p:blipFill>
        <p:spPr bwMode="auto">
          <a:xfrm>
            <a:off x="6084168" y="692696"/>
            <a:ext cx="2880320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кругленный прямоугольник 67"/>
          <p:cNvSpPr>
            <a:spLocks noChangeArrowheads="1"/>
          </p:cNvSpPr>
          <p:nvPr/>
        </p:nvSpPr>
        <p:spPr bwMode="auto">
          <a:xfrm>
            <a:off x="6156176" y="2564904"/>
            <a:ext cx="2808312" cy="17281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 cap="rnd">
            <a:solidFill>
              <a:srgbClr val="00206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2021 году  Новохопёрский краеведческий музей </a:t>
            </a:r>
            <a:r>
              <a:rPr lang="ru-RU" sz="1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вошёл в Воронежскую ассамблею петровских музеев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чья история напрямую связана с российским императором Петром Великим. 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C:\Users\РябченкоТН\Desktop\площадь3.jpg"/>
          <p:cNvPicPr/>
          <p:nvPr/>
        </p:nvPicPr>
        <p:blipFill>
          <a:blip r:embed="rId5" cstate="print"/>
          <a:srcRect l="3225" t="12780" r="3472" b="13385"/>
          <a:stretch>
            <a:fillRect/>
          </a:stretch>
        </p:blipFill>
        <p:spPr bwMode="auto">
          <a:xfrm>
            <a:off x="4644008" y="4293096"/>
            <a:ext cx="4392488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Скругленный прямоугольник 67"/>
          <p:cNvSpPr>
            <a:spLocks noChangeArrowheads="1"/>
          </p:cNvSpPr>
          <p:nvPr/>
        </p:nvSpPr>
        <p:spPr bwMode="auto">
          <a:xfrm>
            <a:off x="179512" y="4653136"/>
            <a:ext cx="4464496" cy="151216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 cap="rnd">
            <a:solidFill>
              <a:srgbClr val="00206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рамках программных мероприятий  </a:t>
            </a:r>
            <a:r>
              <a:rPr lang="ru-RU" sz="13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подготовке к 150-летию со дня рождения С.В. Рахманинова </a:t>
            </a: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lang="ru-RU" sz="13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с.Красном  дан старт реализации проекта «Благоустройство территории, прилегающей к МКУ КСК «Звездный». Сметная стоимость проекта  -  </a:t>
            </a:r>
            <a:r>
              <a:rPr lang="ru-RU" sz="13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6,8 млн.руб.                        </a:t>
            </a:r>
            <a:r>
              <a:rPr lang="ru-RU" sz="1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 Культура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5" name="Скругленный прямоугольник 4"/>
          <p:cNvSpPr/>
          <p:nvPr/>
        </p:nvSpPr>
        <p:spPr>
          <a:xfrm>
            <a:off x="323528" y="692696"/>
            <a:ext cx="4896544" cy="25202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lvl="0" algn="ctr"/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В районе осуществляют деятельность </a:t>
            </a:r>
          </a:p>
          <a:p>
            <a:pPr lvl="0" algn="ctr"/>
            <a:r>
              <a:rPr lang="ru-RU" sz="1400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3</a:t>
            </a:r>
            <a:r>
              <a:rPr lang="ru-RU" sz="14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общественные организации, </a:t>
            </a:r>
          </a:p>
          <a:p>
            <a:pPr lvl="0" algn="ctr"/>
            <a:r>
              <a:rPr lang="ru-RU" sz="1400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12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религиозных организаций, </a:t>
            </a:r>
          </a:p>
          <a:p>
            <a:pPr lvl="0" algn="ctr"/>
            <a:r>
              <a:rPr lang="ru-RU" sz="1400" b="1" dirty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автономная некоммерческая организация, </a:t>
            </a:r>
          </a:p>
          <a:p>
            <a:pPr lvl="0" algn="ctr"/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профессиональных союза по защите прав работников, </a:t>
            </a:r>
          </a:p>
          <a:p>
            <a:pPr lvl="0" algn="ctr"/>
            <a:r>
              <a:rPr lang="ru-RU" sz="1400" b="1" dirty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казачьих общества, внесенные в реестр, </a:t>
            </a:r>
          </a:p>
          <a:p>
            <a:pPr lvl="0" algn="ctr"/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30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ТОС,</a:t>
            </a:r>
            <a:endParaRPr lang="ru-RU" sz="1400" b="1" dirty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  <a:p>
            <a:pPr lvl="0" algn="ctr"/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а также иные  общественные объединения, волонтерские, молодежные организации, клубы по интересам, не зарегистрированные в форме юридического лица.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 Развитие гражданского общества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9552" y="3429000"/>
            <a:ext cx="2448272" cy="14401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За 2021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год привлечено в район из областного бюджета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8,2 млн. руб.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3,3 млн. руб.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за счет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софинансирования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14691" name="Rectangle 3"/>
          <p:cNvSpPr>
            <a:spLocks noChangeArrowheads="1"/>
          </p:cNvSpPr>
          <p:nvPr/>
        </p:nvSpPr>
        <p:spPr bwMode="auto">
          <a:xfrm>
            <a:off x="4230240" y="74711"/>
            <a:ext cx="6835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3131840" y="4077072"/>
            <a:ext cx="1152128" cy="648072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55976" y="3356992"/>
            <a:ext cx="4536504" cy="22322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</a:rPr>
              <a:t>Проекты реализованы по различным направлениям: </a:t>
            </a:r>
            <a:endParaRPr lang="ru-RU" sz="1400" b="1" dirty="0" smtClean="0">
              <a:solidFill>
                <a:srgbClr val="002060"/>
              </a:solidFill>
            </a:endParaRPr>
          </a:p>
          <a:p>
            <a:r>
              <a:rPr lang="ru-RU" sz="1400" b="1" dirty="0" smtClean="0">
                <a:solidFill>
                  <a:srgbClr val="002060"/>
                </a:solidFill>
              </a:rPr>
              <a:t>обустройство детских </a:t>
            </a:r>
            <a:r>
              <a:rPr lang="ru-RU" sz="1400" b="1" dirty="0">
                <a:solidFill>
                  <a:srgbClr val="002060"/>
                </a:solidFill>
              </a:rPr>
              <a:t>и спортивных площадок – </a:t>
            </a:r>
            <a:r>
              <a:rPr lang="ru-RU" sz="1400" b="1" dirty="0" smtClean="0">
                <a:solidFill>
                  <a:srgbClr val="C00000"/>
                </a:solidFill>
              </a:rPr>
              <a:t>7</a:t>
            </a:r>
            <a:r>
              <a:rPr lang="ru-RU" sz="1400" b="1" dirty="0" smtClean="0">
                <a:solidFill>
                  <a:srgbClr val="002060"/>
                </a:solidFill>
              </a:rPr>
              <a:t>,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благоустройство </a:t>
            </a:r>
            <a:r>
              <a:rPr lang="ru-RU" sz="1400" b="1" dirty="0">
                <a:solidFill>
                  <a:srgbClr val="002060"/>
                </a:solidFill>
              </a:rPr>
              <a:t>скверов или мест отдыха – </a:t>
            </a:r>
            <a:r>
              <a:rPr lang="ru-RU" sz="1400" b="1" dirty="0">
                <a:solidFill>
                  <a:srgbClr val="C00000"/>
                </a:solidFill>
              </a:rPr>
              <a:t>6</a:t>
            </a:r>
            <a:r>
              <a:rPr lang="ru-RU" sz="1400" b="1" dirty="0">
                <a:solidFill>
                  <a:srgbClr val="002060"/>
                </a:solidFill>
              </a:rPr>
              <a:t>, </a:t>
            </a:r>
            <a:endParaRPr lang="ru-RU" sz="1400" b="1" dirty="0" smtClean="0">
              <a:solidFill>
                <a:srgbClr val="002060"/>
              </a:solidFill>
            </a:endParaRPr>
          </a:p>
          <a:p>
            <a:r>
              <a:rPr lang="ru-RU" sz="1400" b="1" dirty="0" smtClean="0">
                <a:solidFill>
                  <a:srgbClr val="002060"/>
                </a:solidFill>
              </a:rPr>
              <a:t>ремонт </a:t>
            </a:r>
            <a:r>
              <a:rPr lang="ru-RU" sz="1400" b="1" dirty="0">
                <a:solidFill>
                  <a:srgbClr val="002060"/>
                </a:solidFill>
              </a:rPr>
              <a:t>уличной системы освещения – </a:t>
            </a:r>
            <a:r>
              <a:rPr lang="ru-RU" sz="1400" b="1" dirty="0">
                <a:solidFill>
                  <a:srgbClr val="C00000"/>
                </a:solidFill>
              </a:rPr>
              <a:t>3</a:t>
            </a:r>
            <a:r>
              <a:rPr lang="ru-RU" sz="1400" b="1" dirty="0">
                <a:solidFill>
                  <a:srgbClr val="002060"/>
                </a:solidFill>
              </a:rPr>
              <a:t>, </a:t>
            </a:r>
            <a:endParaRPr lang="ru-RU" sz="1400" b="1" dirty="0" smtClean="0">
              <a:solidFill>
                <a:srgbClr val="002060"/>
              </a:solidFill>
            </a:endParaRPr>
          </a:p>
          <a:p>
            <a:r>
              <a:rPr lang="ru-RU" sz="1400" b="1" dirty="0" smtClean="0">
                <a:solidFill>
                  <a:srgbClr val="002060"/>
                </a:solidFill>
              </a:rPr>
              <a:t>ремонт </a:t>
            </a:r>
            <a:r>
              <a:rPr lang="ru-RU" sz="1400" b="1" dirty="0">
                <a:solidFill>
                  <a:srgbClr val="002060"/>
                </a:solidFill>
              </a:rPr>
              <a:t>дорог –</a:t>
            </a:r>
            <a:r>
              <a:rPr lang="ru-RU" sz="1400" b="1" dirty="0">
                <a:solidFill>
                  <a:srgbClr val="C00000"/>
                </a:solidFill>
              </a:rPr>
              <a:t> 2</a:t>
            </a:r>
            <a:r>
              <a:rPr lang="ru-RU" sz="1400" b="1" dirty="0" smtClean="0">
                <a:solidFill>
                  <a:srgbClr val="002060"/>
                </a:solidFill>
              </a:rPr>
              <a:t>,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>
                <a:solidFill>
                  <a:srgbClr val="002060"/>
                </a:solidFill>
              </a:rPr>
              <a:t>ремонт системы водоснабжения – </a:t>
            </a:r>
            <a:r>
              <a:rPr lang="ru-RU" sz="1400" b="1" dirty="0">
                <a:solidFill>
                  <a:srgbClr val="C00000"/>
                </a:solidFill>
              </a:rPr>
              <a:t>3</a:t>
            </a:r>
            <a:r>
              <a:rPr lang="ru-RU" sz="1400" b="1" dirty="0">
                <a:solidFill>
                  <a:srgbClr val="002060"/>
                </a:solidFill>
              </a:rPr>
              <a:t>, </a:t>
            </a:r>
            <a:endParaRPr lang="ru-RU" sz="1400" b="1" dirty="0" smtClean="0">
              <a:solidFill>
                <a:srgbClr val="002060"/>
              </a:solidFill>
            </a:endParaRPr>
          </a:p>
          <a:p>
            <a:r>
              <a:rPr lang="ru-RU" sz="1400" b="1" dirty="0" smtClean="0">
                <a:solidFill>
                  <a:srgbClr val="002060"/>
                </a:solidFill>
              </a:rPr>
              <a:t>обустройство </a:t>
            </a:r>
            <a:r>
              <a:rPr lang="ru-RU" sz="1400" b="1" dirty="0">
                <a:solidFill>
                  <a:srgbClr val="002060"/>
                </a:solidFill>
              </a:rPr>
              <a:t>кладбищ – </a:t>
            </a:r>
            <a:r>
              <a:rPr lang="ru-RU" sz="1400" b="1" dirty="0">
                <a:solidFill>
                  <a:srgbClr val="C00000"/>
                </a:solidFill>
              </a:rPr>
              <a:t>3</a:t>
            </a:r>
            <a:r>
              <a:rPr lang="ru-RU" sz="1400" b="1" dirty="0">
                <a:solidFill>
                  <a:srgbClr val="002060"/>
                </a:solidFill>
              </a:rPr>
              <a:t>, </a:t>
            </a:r>
            <a:endParaRPr lang="ru-RU" sz="1400" b="1" dirty="0" smtClean="0">
              <a:solidFill>
                <a:srgbClr val="002060"/>
              </a:solidFill>
            </a:endParaRPr>
          </a:p>
          <a:p>
            <a:r>
              <a:rPr lang="ru-RU" sz="1400" b="1" dirty="0" smtClean="0">
                <a:solidFill>
                  <a:srgbClr val="002060"/>
                </a:solidFill>
              </a:rPr>
              <a:t>установка </a:t>
            </a:r>
            <a:r>
              <a:rPr lang="ru-RU" sz="1400" b="1" dirty="0">
                <a:solidFill>
                  <a:srgbClr val="002060"/>
                </a:solidFill>
              </a:rPr>
              <a:t>въездных </a:t>
            </a:r>
            <a:r>
              <a:rPr lang="ru-RU" sz="1400" b="1" dirty="0" smtClean="0">
                <a:solidFill>
                  <a:srgbClr val="002060"/>
                </a:solidFill>
              </a:rPr>
              <a:t>знаков </a:t>
            </a:r>
            <a:r>
              <a:rPr lang="ru-RU" sz="1400" b="1" dirty="0">
                <a:solidFill>
                  <a:srgbClr val="002060"/>
                </a:solidFill>
              </a:rPr>
              <a:t>– </a:t>
            </a:r>
            <a:r>
              <a:rPr lang="ru-RU" sz="1400" b="1" dirty="0">
                <a:solidFill>
                  <a:srgbClr val="C00000"/>
                </a:solidFill>
              </a:rPr>
              <a:t>2</a:t>
            </a:r>
            <a:r>
              <a:rPr lang="ru-RU" sz="1400" b="1" dirty="0">
                <a:solidFill>
                  <a:srgbClr val="002060"/>
                </a:solidFill>
              </a:rPr>
              <a:t>, </a:t>
            </a:r>
            <a:endParaRPr lang="ru-RU" sz="1400" b="1" dirty="0" smtClean="0">
              <a:solidFill>
                <a:srgbClr val="002060"/>
              </a:solidFill>
            </a:endParaRPr>
          </a:p>
          <a:p>
            <a:r>
              <a:rPr lang="ru-RU" sz="1400" b="1" dirty="0" smtClean="0">
                <a:solidFill>
                  <a:srgbClr val="002060"/>
                </a:solidFill>
              </a:rPr>
              <a:t>ремонт </a:t>
            </a:r>
            <a:r>
              <a:rPr lang="ru-RU" sz="1400" b="1" dirty="0">
                <a:solidFill>
                  <a:srgbClr val="002060"/>
                </a:solidFill>
              </a:rPr>
              <a:t>памятников или обелисков – </a:t>
            </a:r>
            <a:r>
              <a:rPr lang="ru-RU" sz="1400" b="1" dirty="0">
                <a:solidFill>
                  <a:srgbClr val="C00000"/>
                </a:solidFill>
              </a:rPr>
              <a:t>1</a:t>
            </a:r>
            <a:r>
              <a:rPr lang="ru-RU" sz="1400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12" name="Рисунок 11" descr="dW21ph5MK_w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5013176"/>
            <a:ext cx="3266003" cy="1587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i (10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836712"/>
            <a:ext cx="3275856" cy="2179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4572000" y="5949280"/>
            <a:ext cx="4320480" cy="72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</a:rPr>
              <a:t>За период с 2017 года </a:t>
            </a:r>
            <a:r>
              <a:rPr lang="ru-RU" sz="1400" b="1" dirty="0" err="1">
                <a:solidFill>
                  <a:srgbClr val="002060"/>
                </a:solidFill>
              </a:rPr>
              <a:t>ТОСы</a:t>
            </a:r>
            <a:r>
              <a:rPr lang="ru-RU" sz="1400" b="1" dirty="0">
                <a:solidFill>
                  <a:srgbClr val="002060"/>
                </a:solidFill>
              </a:rPr>
              <a:t> района выиграли </a:t>
            </a:r>
            <a:endParaRPr lang="ru-RU" sz="1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68 </a:t>
            </a:r>
            <a:r>
              <a:rPr lang="ru-RU" sz="1400" b="1" dirty="0">
                <a:solidFill>
                  <a:srgbClr val="C00000"/>
                </a:solidFill>
              </a:rPr>
              <a:t>грантов (6-й рейтинг в области) </a:t>
            </a:r>
            <a:r>
              <a:rPr lang="ru-RU" sz="1400" b="1" dirty="0">
                <a:solidFill>
                  <a:srgbClr val="002060"/>
                </a:solidFill>
              </a:rPr>
              <a:t>на сумму </a:t>
            </a:r>
            <a:endParaRPr lang="ru-RU" sz="1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более </a:t>
            </a:r>
            <a:r>
              <a:rPr lang="ru-RU" sz="1400" b="1" dirty="0">
                <a:solidFill>
                  <a:srgbClr val="C00000"/>
                </a:solidFill>
              </a:rPr>
              <a:t>18,4 млн. </a:t>
            </a:r>
            <a:r>
              <a:rPr lang="ru-RU" sz="1400" b="1" dirty="0" smtClean="0">
                <a:solidFill>
                  <a:srgbClr val="C00000"/>
                </a:solidFill>
              </a:rPr>
              <a:t>руб.</a:t>
            </a:r>
            <a:endParaRPr lang="ru-RU" sz="1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5" name="AutoShape 96"/>
          <p:cNvSpPr>
            <a:spLocks noChangeArrowheads="1"/>
          </p:cNvSpPr>
          <p:nvPr/>
        </p:nvSpPr>
        <p:spPr bwMode="auto">
          <a:xfrm>
            <a:off x="827584" y="764704"/>
            <a:ext cx="7920880" cy="93610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00206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srgbClr val="002060"/>
                </a:solidFill>
                <a:ea typeface="+mn-ea" charset="0"/>
                <a:cs typeface="Times New Roman" pitchFamily="18" charset="0"/>
              </a:rPr>
              <a:t>За 2019-2021 годы </a:t>
            </a:r>
            <a:r>
              <a:rPr lang="ru-RU" sz="1300" b="1" dirty="0" smtClean="0">
                <a:solidFill>
                  <a:srgbClr val="C00000"/>
                </a:solidFill>
                <a:ea typeface="+mn-ea" charset="0"/>
                <a:cs typeface="Times New Roman" pitchFamily="18" charset="0"/>
              </a:rPr>
              <a:t>83 молодым семьям </a:t>
            </a:r>
            <a:r>
              <a:rPr lang="ru-RU" sz="1300" b="1" dirty="0" smtClean="0">
                <a:solidFill>
                  <a:srgbClr val="002060"/>
                </a:solidFill>
                <a:ea typeface="+mn-ea" charset="0"/>
                <a:cs typeface="Times New Roman" pitchFamily="18" charset="0"/>
              </a:rPr>
              <a:t>выданы свидетельства о праве на получение социальной выплаты на приобретение или строительство жилья на общую сумму </a:t>
            </a:r>
            <a:r>
              <a:rPr lang="ru-RU" sz="1300" b="1" dirty="0" smtClean="0">
                <a:solidFill>
                  <a:srgbClr val="C00000"/>
                </a:solidFill>
                <a:ea typeface="+mn-ea" charset="0"/>
                <a:cs typeface="Times New Roman" pitchFamily="18" charset="0"/>
              </a:rPr>
              <a:t>более 32,8 млн. руб., </a:t>
            </a:r>
            <a:r>
              <a:rPr lang="ru-RU" sz="1300" b="1" dirty="0" smtClean="0">
                <a:solidFill>
                  <a:srgbClr val="002060"/>
                </a:solidFill>
                <a:ea typeface="+mn-ea" charset="0"/>
                <a:cs typeface="Times New Roman" pitchFamily="18" charset="0"/>
              </a:rPr>
              <a:t>в т.ч.  за счёт средств местного бюджета </a:t>
            </a:r>
            <a:r>
              <a:rPr lang="ru-RU" sz="1300" dirty="0" smtClean="0">
                <a:solidFill>
                  <a:srgbClr val="C00000"/>
                </a:solidFill>
                <a:ea typeface="+mn-ea" charset="0"/>
                <a:cs typeface="Times New Roman" pitchFamily="18" charset="0"/>
              </a:rPr>
              <a:t>-</a:t>
            </a:r>
            <a:r>
              <a:rPr lang="ru-RU" sz="1300" b="1" dirty="0" smtClean="0">
                <a:solidFill>
                  <a:srgbClr val="C00000"/>
                </a:solidFill>
                <a:ea typeface="+mn-ea" charset="0"/>
                <a:cs typeface="Times New Roman" pitchFamily="18" charset="0"/>
              </a:rPr>
              <a:t> 6,2 млн. руб. </a:t>
            </a:r>
            <a:r>
              <a:rPr lang="ru-RU" sz="1300" b="1" dirty="0" smtClean="0">
                <a:solidFill>
                  <a:srgbClr val="002060"/>
                </a:solidFill>
                <a:ea typeface="+mn-ea" charset="0"/>
                <a:cs typeface="Times New Roman" pitchFamily="18" charset="0"/>
              </a:rPr>
              <a:t>На начало 2022 года в очереди стоит </a:t>
            </a:r>
            <a:r>
              <a:rPr lang="ru-RU" sz="1300" b="1" dirty="0" smtClean="0">
                <a:solidFill>
                  <a:srgbClr val="C00000"/>
                </a:solidFill>
                <a:ea typeface="+mn-ea" charset="0"/>
                <a:cs typeface="Times New Roman" pitchFamily="18" charset="0"/>
              </a:rPr>
              <a:t>34 семьи</a:t>
            </a:r>
            <a:r>
              <a:rPr lang="ru-RU" sz="1300" dirty="0" smtClean="0">
                <a:ea typeface="+mn-ea" charset="0"/>
                <a:cs typeface="Times New Roman" pitchFamily="18" charset="0"/>
              </a:rPr>
              <a:t>, </a:t>
            </a:r>
            <a:r>
              <a:rPr lang="ru-RU" sz="1300" b="1" dirty="0" smtClean="0">
                <a:solidFill>
                  <a:srgbClr val="002060"/>
                </a:solidFill>
                <a:ea typeface="+mn-ea" charset="0"/>
                <a:cs typeface="Times New Roman" pitchFamily="18" charset="0"/>
              </a:rPr>
              <a:t>из них </a:t>
            </a:r>
            <a:r>
              <a:rPr lang="ru-RU" sz="1300" b="1" dirty="0" smtClean="0">
                <a:solidFill>
                  <a:srgbClr val="C00000"/>
                </a:solidFill>
                <a:ea typeface="+mn-ea" charset="0"/>
                <a:cs typeface="Times New Roman" pitchFamily="18" charset="0"/>
              </a:rPr>
              <a:t>19 семей </a:t>
            </a:r>
            <a:r>
              <a:rPr lang="ru-RU" sz="1300" b="1" dirty="0" smtClean="0">
                <a:solidFill>
                  <a:srgbClr val="002060"/>
                </a:solidFill>
                <a:ea typeface="+mn-ea" charset="0"/>
                <a:cs typeface="Times New Roman" pitchFamily="18" charset="0"/>
              </a:rPr>
              <a:t>получили социальную выплату в 2022 году.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96"/>
          <p:cNvSpPr>
            <a:spLocks noChangeArrowheads="1"/>
          </p:cNvSpPr>
          <p:nvPr/>
        </p:nvSpPr>
        <p:spPr bwMode="auto">
          <a:xfrm>
            <a:off x="899592" y="1916832"/>
            <a:ext cx="7920880" cy="36004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00206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srgbClr val="002060"/>
                </a:solidFill>
                <a:ea typeface="+mn-ea" charset="0"/>
                <a:cs typeface="Times New Roman" pitchFamily="18" charset="0"/>
              </a:rPr>
              <a:t>С 2008 года многодетным семьям предоставлены в собственность </a:t>
            </a:r>
            <a:r>
              <a:rPr lang="ru-RU" sz="1300" b="1" dirty="0" smtClean="0">
                <a:solidFill>
                  <a:srgbClr val="C00000"/>
                </a:solidFill>
                <a:ea typeface="+mn-ea" charset="0"/>
                <a:cs typeface="Times New Roman" pitchFamily="18" charset="0"/>
              </a:rPr>
              <a:t>41 земельный участок. </a:t>
            </a:r>
            <a:endParaRPr lang="ru-RU" sz="1300" dirty="0" smtClean="0"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96"/>
          <p:cNvSpPr>
            <a:spLocks noChangeArrowheads="1"/>
          </p:cNvSpPr>
          <p:nvPr/>
        </p:nvSpPr>
        <p:spPr bwMode="auto">
          <a:xfrm>
            <a:off x="827584" y="2492896"/>
            <a:ext cx="7920880" cy="17281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00206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srgbClr val="002060"/>
                </a:solidFill>
                <a:cs typeface="Times New Roman" pitchFamily="18" charset="0"/>
              </a:rPr>
              <a:t>В районе действует </a:t>
            </a:r>
            <a:r>
              <a:rPr lang="ru-RU" sz="1300" b="1" dirty="0" smtClean="0">
                <a:solidFill>
                  <a:srgbClr val="002060"/>
                </a:solidFill>
              </a:rPr>
              <a:t>муниципальная </a:t>
            </a:r>
            <a:r>
              <a:rPr lang="ru-RU" sz="1300" b="1" dirty="0">
                <a:solidFill>
                  <a:srgbClr val="002060"/>
                </a:solidFill>
              </a:rPr>
              <a:t>программа, в соответствии с которой на первом этапе прибывшему врачу компенсируются расходы по найму жилья. Затем по истечению 6 месяцев, при наличии положительных отзывов о его квалификации, предоставляется возможность получить социальную выплату на приобретение жилья в собственность при условии подписания им обязательства отработать в медучреждении не менее 7 лет. Размер социальной выплаты зависит от квалификации врача и состава его семьи и может достигать </a:t>
            </a:r>
            <a:r>
              <a:rPr lang="ru-RU" sz="1300" b="1" dirty="0">
                <a:solidFill>
                  <a:srgbClr val="C00000"/>
                </a:solidFill>
              </a:rPr>
              <a:t>3 млн. рублей</a:t>
            </a:r>
            <a:r>
              <a:rPr lang="ru-RU" sz="1300" b="1" dirty="0">
                <a:solidFill>
                  <a:srgbClr val="002060"/>
                </a:solidFill>
              </a:rPr>
              <a:t>. </a:t>
            </a:r>
            <a:endParaRPr lang="ru-RU" sz="1300" b="1" dirty="0" smtClean="0">
              <a:solidFill>
                <a:srgbClr val="002060"/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srgbClr val="002060"/>
                </a:solidFill>
                <a:cs typeface="Times New Roman" pitchFamily="18" charset="0"/>
              </a:rPr>
              <a:t>В 2020 году субсидия на покупку жилья предоставлена </a:t>
            </a:r>
            <a:r>
              <a:rPr lang="ru-RU" sz="1300" b="1" dirty="0" smtClean="0">
                <a:solidFill>
                  <a:srgbClr val="C00000"/>
                </a:solidFill>
                <a:cs typeface="Times New Roman" pitchFamily="18" charset="0"/>
              </a:rPr>
              <a:t>одной семье </a:t>
            </a:r>
            <a:r>
              <a:rPr lang="ru-RU" sz="1300" b="1" dirty="0" smtClean="0">
                <a:solidFill>
                  <a:srgbClr val="002060"/>
                </a:solidFill>
                <a:cs typeface="Times New Roman" pitchFamily="18" charset="0"/>
              </a:rPr>
              <a:t>медиков, в 2021 году </a:t>
            </a:r>
            <a:r>
              <a:rPr lang="ru-RU" sz="1300" b="1" dirty="0" smtClean="0">
                <a:solidFill>
                  <a:srgbClr val="C00000"/>
                </a:solidFill>
                <a:cs typeface="Times New Roman" pitchFamily="18" charset="0"/>
              </a:rPr>
              <a:t>одному врачу</a:t>
            </a:r>
            <a:r>
              <a:rPr lang="ru-RU" sz="1300" b="1" dirty="0" smtClean="0">
                <a:solidFill>
                  <a:srgbClr val="C00000"/>
                </a:solidFill>
              </a:rPr>
              <a:t> </a:t>
            </a:r>
            <a:r>
              <a:rPr lang="ru-RU" sz="1300" b="1" dirty="0" smtClean="0">
                <a:solidFill>
                  <a:srgbClr val="002060"/>
                </a:solidFill>
              </a:rPr>
              <a:t>компенсировались расходы по найму жилья.</a:t>
            </a:r>
            <a:r>
              <a:rPr lang="ru-RU" sz="1300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96"/>
          <p:cNvSpPr>
            <a:spLocks noChangeArrowheads="1"/>
          </p:cNvSpPr>
          <p:nvPr/>
        </p:nvSpPr>
        <p:spPr bwMode="auto">
          <a:xfrm>
            <a:off x="899592" y="4509120"/>
            <a:ext cx="7920880" cy="57606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00206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Times New Roman" pitchFamily="18" charset="0"/>
              </a:rPr>
              <a:t>В</a:t>
            </a:r>
            <a:r>
              <a:rPr kumimoji="0" lang="ru-RU" sz="13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cs typeface="Times New Roman" pitchFamily="18" charset="0"/>
              </a:rPr>
              <a:t> 2021 году в </a:t>
            </a:r>
            <a:r>
              <a:rPr lang="ru-RU" sz="1300" b="1" dirty="0" smtClean="0">
                <a:solidFill>
                  <a:srgbClr val="002060"/>
                </a:solidFill>
                <a:cs typeface="Times New Roman" pitchFamily="18" charset="0"/>
              </a:rPr>
              <a:t>аренду</a:t>
            </a:r>
            <a:r>
              <a:rPr kumimoji="0" lang="ru-RU" sz="13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cs typeface="Times New Roman" pitchFamily="18" charset="0"/>
              </a:rPr>
              <a:t> предоставлена квартира одному работнику культуры – педагогу детской школы искусств. 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 Социальная поддержка граждан</a:t>
            </a:r>
            <a:endParaRPr lang="ru-RU" sz="2400" b="1" dirty="0">
              <a:solidFill>
                <a:schemeClr val="bg1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95536" y="908720"/>
            <a:ext cx="0" cy="38164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395536" y="908720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endCxn id="6" idx="1"/>
          </p:cNvCxnSpPr>
          <p:nvPr/>
        </p:nvCxnSpPr>
        <p:spPr>
          <a:xfrm>
            <a:off x="395536" y="2060848"/>
            <a:ext cx="504056" cy="360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395536" y="3140968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395536" y="4725144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 descr="WXw_wxiwBL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5157192"/>
            <a:ext cx="2339752" cy="1560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Рисунок 24" descr="_P4le9TreP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704" y="5157192"/>
            <a:ext cx="2173248" cy="1576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Эффективность системы муниципального управления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97281" name="Rectangle 1"/>
          <p:cNvSpPr>
            <a:spLocks noChangeArrowheads="1"/>
          </p:cNvSpPr>
          <p:nvPr/>
        </p:nvSpPr>
        <p:spPr bwMode="auto">
          <a:xfrm>
            <a:off x="4479634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02"/>
          <p:cNvSpPr>
            <a:spLocks noChangeArrowheads="1"/>
          </p:cNvSpPr>
          <p:nvPr/>
        </p:nvSpPr>
        <p:spPr bwMode="auto">
          <a:xfrm>
            <a:off x="395536" y="980728"/>
            <a:ext cx="8352928" cy="14401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 cap="rnd">
            <a:solidFill>
              <a:srgbClr val="00206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По результатам эффективности деятельности органов местного самоуправления городских округов и муниципальных районов Воронежской области по итогам 2020 года </a:t>
            </a:r>
            <a:r>
              <a:rPr kumimoji="0" lang="ru-RU" sz="12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(федеральные показатели)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 Новохопёрский муниципальный район занимает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Arial" pitchFamily="34" charset="0"/>
              </a:rPr>
              <a:t>третье место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в рейтинге.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n-ea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По результатам оценки эффективности развития муниципальных районов и Борисоглебского городского округа Воронежской области по итогам 2020 года </a:t>
            </a:r>
            <a:r>
              <a:rPr kumimoji="0" lang="ru-RU" sz="12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(региональные показатели)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 в своей группе Новохопёрский муниципальный район занимает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Arial" pitchFamily="34" charset="0"/>
              </a:rPr>
              <a:t>седьмое место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в рейтинге.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Скругленный прямоугольник 104"/>
          <p:cNvSpPr>
            <a:spLocks noChangeArrowheads="1"/>
          </p:cNvSpPr>
          <p:nvPr/>
        </p:nvSpPr>
        <p:spPr bwMode="auto">
          <a:xfrm>
            <a:off x="467544" y="2780928"/>
            <a:ext cx="8227888" cy="57606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 cap="rnd">
            <a:solidFill>
              <a:srgbClr val="00206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В 2021 году Новохопёрский район стал 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Arial" pitchFamily="34" charset="0"/>
              </a:rPr>
              <a:t>финалистом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 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Arial" pitchFamily="34" charset="0"/>
              </a:rPr>
              <a:t>всероссийского  конкурса «Проектный</a:t>
            </a:r>
            <a:r>
              <a:rPr kumimoji="0" lang="ru-RU" sz="13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Arial" pitchFamily="34" charset="0"/>
              </a:rPr>
              <a:t>Олимп»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, 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заняв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Arial" pitchFamily="34" charset="0"/>
              </a:rPr>
              <a:t>3 место.  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>
          <a:xfrm>
            <a:off x="5796136" y="3501008"/>
            <a:ext cx="2118123" cy="3168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195736" y="3645024"/>
            <a:ext cx="1944142" cy="28799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</p:spPr>
      </p:pic>
      <p:graphicFrame>
        <p:nvGraphicFramePr>
          <p:cNvPr id="5" name="Схема 4"/>
          <p:cNvGraphicFramePr/>
          <p:nvPr/>
        </p:nvGraphicFramePr>
        <p:xfrm>
          <a:off x="0" y="908720"/>
          <a:ext cx="8748464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Капля 5"/>
          <p:cNvSpPr/>
          <p:nvPr/>
        </p:nvSpPr>
        <p:spPr>
          <a:xfrm rot="2700000">
            <a:off x="3211281" y="4066363"/>
            <a:ext cx="2577422" cy="2514313"/>
          </a:xfrm>
          <a:prstGeom prst="teardrop">
            <a:avLst>
              <a:gd name="adj" fmla="val 100000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Овал 6"/>
          <p:cNvSpPr/>
          <p:nvPr/>
        </p:nvSpPr>
        <p:spPr>
          <a:xfrm>
            <a:off x="3275857" y="4365104"/>
            <a:ext cx="2592288" cy="2016224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Овал 4"/>
          <p:cNvSpPr/>
          <p:nvPr/>
        </p:nvSpPr>
        <p:spPr>
          <a:xfrm>
            <a:off x="3635896" y="4581128"/>
            <a:ext cx="1851117" cy="163476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240" tIns="15240" rIns="15240" bIns="15240" numCol="1" spcCol="1270" anchor="ctr" anchorCtr="0">
            <a:noAutofit/>
          </a:bodyPr>
          <a:lstStyle/>
          <a:p>
            <a:pPr lvl="0" algn="ctr"/>
            <a:r>
              <a:rPr lang="ru-RU" sz="12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ВЫБОРЫ В ГОСУДАРСТВЕННУЮ ДУМУ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/>
            <a:endPara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Новохопёрский район находится </a:t>
            </a:r>
            <a:r>
              <a:rPr lang="ru-RU" sz="1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тройке лидеров</a:t>
            </a: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области, показавших наилучший результат</a:t>
            </a:r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3688" y="486916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2021 ГОД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91680" y="134076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2020 ГОД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 Общественно-политическая жизнь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5" name="Скругленный прямоугольник 4"/>
          <p:cNvSpPr/>
          <p:nvPr/>
        </p:nvSpPr>
        <p:spPr>
          <a:xfrm>
            <a:off x="395536" y="908720"/>
            <a:ext cx="8568952" cy="12241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lvl="0" algn="ctr"/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- продолжение усиленной работы по решению вопросов по предоставлению жителям качественного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водообеспечения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и водоотведения. В этой части важен контроль за проведением работ в городском поселении – г. Новохопёрск,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Коленовском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сельском поселении, по присоединению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водосетей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р.п. Елань-Коленовского к водозабору в с. Елань-Колено. Необходимо активно готовить документацию на вхождение в государственные программы по данному направлению и в других поселениях района;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5536" y="3429000"/>
            <a:ext cx="8496944" cy="72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- доведение показателя уровня качественного уличного освещения в целом до 100%;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7544" y="4581128"/>
            <a:ext cx="8352928" cy="72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lvl="0" algn="just"/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- координирование работ по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догазификации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домовладений;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7544" y="5661248"/>
            <a:ext cx="8280920" cy="72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lvl="0" algn="just"/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- контроль за строительством новой школы, а также проведение ремонта социальных объектов </a:t>
            </a:r>
            <a:r>
              <a:rPr lang="ru-RU" sz="1300" b="1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школ, детсадов, домов культуры, их оснащение необходимым оборудованием и мебелью;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algn="just"/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3528" y="2420888"/>
            <a:ext cx="8496944" cy="72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lvl="0" algn="ctr"/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- продолжение работ в дорожно-ремонтной сфере в отношении как дорог местного значения, так и областных;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118786" name="Rectangle 2"/>
          <p:cNvSpPr>
            <a:spLocks noChangeArrowheads="1"/>
          </p:cNvSpPr>
          <p:nvPr/>
        </p:nvSpPr>
        <p:spPr bwMode="auto">
          <a:xfrm>
            <a:off x="16551672" y="153361"/>
            <a:ext cx="18473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 Задачи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5" name="Скругленный прямоугольник 4"/>
          <p:cNvSpPr/>
          <p:nvPr/>
        </p:nvSpPr>
        <p:spPr>
          <a:xfrm>
            <a:off x="899592" y="1988840"/>
            <a:ext cx="7848872" cy="72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ts val="1000"/>
              </a:spcAft>
              <a:buFontTx/>
              <a:buChar char="-"/>
            </a:pPr>
            <a:r>
              <a:rPr lang="ru-RU" sz="1300" b="1" dirty="0" smtClean="0">
                <a:solidFill>
                  <a:srgbClr val="002060"/>
                </a:solidFill>
                <a:cs typeface="Arial" pitchFamily="34" charset="0"/>
              </a:rPr>
              <a:t> строительство учебно-тренировочного катка в р.п. Елань-Коленовском;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27584" y="3068960"/>
            <a:ext cx="7848872" cy="72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ts val="1000"/>
              </a:spcAft>
              <a:buFontTx/>
              <a:buChar char="-"/>
            </a:pPr>
            <a:r>
              <a:rPr lang="ru-RU" sz="1300" b="1" dirty="0" smtClean="0">
                <a:solidFill>
                  <a:srgbClr val="002060"/>
                </a:solidFill>
                <a:cs typeface="Arial" pitchFamily="34" charset="0"/>
              </a:rPr>
              <a:t> строительство детской поликлиники в г. Новохопёрске;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99592" y="980728"/>
            <a:ext cx="7848872" cy="72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kumimoji="0" lang="ru-RU" sz="1300" b="1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- проектирование 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физкультурно-оздоровительного комплекса в с. Елань-Колено;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 Задачи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99592" y="4077072"/>
            <a:ext cx="7848872" cy="72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- продолжение работ по благоустройству общественных территорий, да и решение многих других вопросов, направленных на улучшение комфортности жизни жителей района;</a:t>
            </a:r>
            <a:endParaRPr lang="ru-RU" sz="1300" b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99592" y="5085184"/>
            <a:ext cx="7848872" cy="72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ts val="1000"/>
              </a:spcAft>
              <a:buFontTx/>
              <a:buChar char="-"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развитие туристического направления в районе.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3" name="TextBox 2"/>
          <p:cNvSpPr txBox="1"/>
          <p:nvPr/>
        </p:nvSpPr>
        <p:spPr>
          <a:xfrm>
            <a:off x="755576" y="2420888"/>
            <a:ext cx="78915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БЛАГОДАРЮ ЗА ВНИМАНИЕ!</a:t>
            </a:r>
            <a:endParaRPr lang="ru-RU" sz="4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</p:spPr>
      </p:pic>
      <p:graphicFrame>
        <p:nvGraphicFramePr>
          <p:cNvPr id="7" name="Диаграмма 6"/>
          <p:cNvGraphicFramePr/>
          <p:nvPr/>
        </p:nvGraphicFramePr>
        <p:xfrm>
          <a:off x="179512" y="1124744"/>
          <a:ext cx="4104456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0" y="54868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MS Gothic" charset="-128"/>
                <a:cs typeface="Times New Roman" pitchFamily="18" charset="0"/>
              </a:rPr>
              <a:t>Общий объём</a:t>
            </a:r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инвестиций по территории муниципального района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(млрд. руб.)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Экономика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5076056" y="1988840"/>
            <a:ext cx="3384376" cy="79208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инвестиций в 2021 году:</a:t>
            </a:r>
            <a:endParaRPr lang="ru-RU" sz="2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788024" y="3068960"/>
            <a:ext cx="1785950" cy="642942"/>
          </a:xfrm>
          <a:prstGeom prst="roundRect">
            <a:avLst/>
          </a:prstGeom>
          <a:solidFill>
            <a:schemeClr val="accent3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- инвестиции в промышленность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788024" y="4149080"/>
            <a:ext cx="1785950" cy="642942"/>
          </a:xfrm>
          <a:prstGeom prst="roundRect">
            <a:avLst/>
          </a:prstGeom>
          <a:solidFill>
            <a:schemeClr val="accent3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- инвестиции в сельское хозяйство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860032" y="5157192"/>
            <a:ext cx="1785950" cy="1285884"/>
          </a:xfrm>
          <a:prstGeom prst="roundRect">
            <a:avLst/>
          </a:prstGeom>
          <a:solidFill>
            <a:schemeClr val="accent3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- прочие производства и бюджетные организации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6876256" y="3284984"/>
            <a:ext cx="500066" cy="142876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6876256" y="4365104"/>
            <a:ext cx="500066" cy="142876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6876256" y="5733256"/>
            <a:ext cx="500066" cy="142876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7452320" y="2924944"/>
            <a:ext cx="1403648" cy="858966"/>
          </a:xfrm>
          <a:prstGeom prst="ellipse">
            <a:avLst/>
          </a:prstGeom>
          <a:solidFill>
            <a:schemeClr val="accent3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320,5</a:t>
            </a:r>
          </a:p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млн. </a:t>
            </a:r>
            <a:r>
              <a:rPr lang="ru-RU" sz="1100" b="1" dirty="0" smtClean="0">
                <a:solidFill>
                  <a:srgbClr val="C00000"/>
                </a:solidFill>
              </a:rPr>
              <a:t>руб</a:t>
            </a:r>
            <a:r>
              <a:rPr lang="ru-RU" sz="1200" b="1" dirty="0" smtClean="0">
                <a:solidFill>
                  <a:srgbClr val="C00000"/>
                </a:solidFill>
              </a:rPr>
              <a:t>.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7452320" y="4077072"/>
            <a:ext cx="1403648" cy="858966"/>
          </a:xfrm>
          <a:prstGeom prst="ellipse">
            <a:avLst/>
          </a:prstGeom>
          <a:solidFill>
            <a:schemeClr val="accent3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1 млрд. </a:t>
            </a:r>
          </a:p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275 млн. </a:t>
            </a:r>
            <a:r>
              <a:rPr lang="ru-RU" sz="1100" b="1" dirty="0" smtClean="0">
                <a:solidFill>
                  <a:srgbClr val="C00000"/>
                </a:solidFill>
              </a:rPr>
              <a:t>руб</a:t>
            </a:r>
            <a:r>
              <a:rPr lang="ru-RU" sz="1200" b="1" dirty="0" smtClean="0">
                <a:solidFill>
                  <a:srgbClr val="C00000"/>
                </a:solidFill>
              </a:rPr>
              <a:t>.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7524328" y="5301208"/>
            <a:ext cx="1331640" cy="858966"/>
          </a:xfrm>
          <a:prstGeom prst="ellipse">
            <a:avLst/>
          </a:prstGeom>
          <a:solidFill>
            <a:schemeClr val="accent3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418,7 </a:t>
            </a:r>
          </a:p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млн. </a:t>
            </a:r>
            <a:r>
              <a:rPr lang="ru-RU" sz="1100" b="1" dirty="0" smtClean="0">
                <a:solidFill>
                  <a:srgbClr val="C00000"/>
                </a:solidFill>
              </a:rPr>
              <a:t>руб</a:t>
            </a:r>
            <a:r>
              <a:rPr lang="ru-RU" sz="1200" b="1" dirty="0" smtClean="0">
                <a:solidFill>
                  <a:srgbClr val="C00000"/>
                </a:solidFill>
              </a:rPr>
              <a:t>.</a:t>
            </a:r>
            <a:endParaRPr lang="ru-RU" sz="1200" b="1" dirty="0">
              <a:solidFill>
                <a:srgbClr val="C00000"/>
              </a:solidFill>
            </a:endParaRPr>
          </a:p>
        </p:txBody>
      </p:sp>
      <p:graphicFrame>
        <p:nvGraphicFramePr>
          <p:cNvPr id="26" name="Диаграмма 25"/>
          <p:cNvGraphicFramePr/>
          <p:nvPr/>
        </p:nvGraphicFramePr>
        <p:xfrm>
          <a:off x="0" y="4437112"/>
          <a:ext cx="4176464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Прямоугольник 26"/>
          <p:cNvSpPr/>
          <p:nvPr/>
        </p:nvSpPr>
        <p:spPr>
          <a:xfrm>
            <a:off x="467544" y="3789040"/>
            <a:ext cx="39604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Динамика валового внутреннего продукта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Новохопёрскому району (млрд. руб.) 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(в сопоставимой оценке)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3707904" y="4365104"/>
            <a:ext cx="1080120" cy="129614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Темп роста к  2017 году 126,8 %</a:t>
            </a:r>
            <a:endParaRPr lang="ru-RU" sz="1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трелка вправо 28"/>
          <p:cNvSpPr/>
          <p:nvPr/>
        </p:nvSpPr>
        <p:spPr>
          <a:xfrm rot="16200000">
            <a:off x="3891545" y="5981663"/>
            <a:ext cx="724620" cy="22780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0" name="Скругленная прямоугольная выноска 29"/>
          <p:cNvSpPr/>
          <p:nvPr/>
        </p:nvSpPr>
        <p:spPr>
          <a:xfrm>
            <a:off x="4067944" y="620688"/>
            <a:ext cx="4392488" cy="1152128"/>
          </a:xfrm>
          <a:prstGeom prst="wedgeRoundRectCallout">
            <a:avLst>
              <a:gd name="adj1" fmla="val -61406"/>
              <a:gd name="adj2" fmla="val 9975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>
              <a:solidFill>
                <a:srgbClr val="002060"/>
              </a:solidFill>
            </a:endParaRPr>
          </a:p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Снижение объёма инвестиций в 2021 году связано с тем, что ООО «Группа компаний </a:t>
            </a:r>
            <a:r>
              <a:rPr lang="ru-RU" sz="1600" dirty="0" err="1" smtClean="0">
                <a:solidFill>
                  <a:srgbClr val="002060"/>
                </a:solidFill>
              </a:rPr>
              <a:t>Агроэко</a:t>
            </a:r>
            <a:r>
              <a:rPr lang="ru-RU" sz="1600" dirty="0" smtClean="0">
                <a:solidFill>
                  <a:srgbClr val="002060"/>
                </a:solidFill>
              </a:rPr>
              <a:t>» завершила строительство трёх современных </a:t>
            </a:r>
            <a:r>
              <a:rPr lang="ru-RU" sz="1600" dirty="0" err="1" smtClean="0">
                <a:solidFill>
                  <a:srgbClr val="002060"/>
                </a:solidFill>
              </a:rPr>
              <a:t>свинокомплексов</a:t>
            </a:r>
            <a:r>
              <a:rPr lang="ru-RU" sz="1600" dirty="0" smtClean="0">
                <a:solidFill>
                  <a:srgbClr val="002060"/>
                </a:solidFill>
              </a:rPr>
              <a:t>. 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1" cy="6858000"/>
          </a:xfrm>
        </p:spPr>
      </p:pic>
      <p:sp>
        <p:nvSpPr>
          <p:cNvPr id="3" name="Скругленный прямоугольник 2"/>
          <p:cNvSpPr/>
          <p:nvPr/>
        </p:nvSpPr>
        <p:spPr>
          <a:xfrm>
            <a:off x="179512" y="3212976"/>
            <a:ext cx="6984776" cy="108012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  <a:cs typeface="Arial" pitchFamily="34" charset="0"/>
              </a:rPr>
              <a:t>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       </a:t>
            </a:r>
          </a:p>
          <a:p>
            <a:pPr algn="just" fontAlgn="base">
              <a:spcBef>
                <a:spcPct val="0"/>
              </a:spcBef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      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Объем инвестиций 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ООО </a:t>
            </a:r>
            <a:r>
              <a:rPr lang="ru-RU" sz="13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Этанол Спирт</a:t>
            </a:r>
            <a:r>
              <a:rPr lang="ru-RU" sz="13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в 2021 году составил 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cs typeface="Arial" pitchFamily="34" charset="0"/>
              </a:rPr>
              <a:t>152 млн. 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руб.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just" fontAlgn="base">
              <a:spcBef>
                <a:spcPct val="0"/>
              </a:spcBef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     За 2021 год выработано этилового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ректификованного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спирта в объёме 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2млн. 20 тыс. дал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.  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(122,6%), 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в т.ч. этилового спирта </a:t>
            </a:r>
            <a:r>
              <a:rPr lang="ru-RU" sz="1300" b="1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Люкс</a:t>
            </a:r>
            <a:r>
              <a:rPr lang="ru-RU" sz="1300" b="1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в объеме 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1,6 млн.дал. (310%) 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на общую сумму  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1,2 млрд. руб.</a:t>
            </a:r>
            <a:r>
              <a:rPr kumimoji="0" lang="ru-RU" sz="13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(140%). 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Темп роста промышленного производства в сопоставимых ценах  составил 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167,7 %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  <a:p>
            <a:pPr algn="ctr"/>
            <a:endParaRPr lang="ru-RU" sz="16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0" name="Рисунок 9" descr="C:\Users\astupakova\Desktop\фото 1709\фото (2).JPG"/>
          <p:cNvPicPr/>
          <p:nvPr/>
        </p:nvPicPr>
        <p:blipFill>
          <a:blip r:embed="rId3" cstate="print"/>
          <a:srcRect l="12515" t="16760"/>
          <a:stretch>
            <a:fillRect/>
          </a:stretch>
        </p:blipFill>
        <p:spPr bwMode="auto">
          <a:xfrm>
            <a:off x="7164288" y="3140968"/>
            <a:ext cx="1872208" cy="1152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https://bravo-voronezh.ru/wp-content/uploads/2018/11/17_DJI_044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4293096"/>
            <a:ext cx="1728192" cy="122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179512" y="4509120"/>
            <a:ext cx="6984776" cy="79208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ООО </a:t>
            </a:r>
            <a:r>
              <a:rPr lang="ru-RU" sz="13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ЗРМ</a:t>
            </a:r>
            <a:r>
              <a:rPr lang="ru-RU" sz="13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в 2021 году отгрузило товаров собственного производства, выполнило работ и услуг на сумму 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958,4 млн. 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руб., что составляет 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100%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к  соответствующему периоду прошлого года.</a:t>
            </a:r>
            <a:r>
              <a:rPr kumimoji="0" lang="ru-RU" sz="13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Произведено растительного масла 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8037 т.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Промышленность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9512" y="5589240"/>
            <a:ext cx="6984776" cy="93610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РМЗ с начала  2021 года отгружено продукции на сумму 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220,2 млн. руб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., что составило 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142,8%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к 2020  году. Произведено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нестандартизованного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оборудования в количестве 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1589т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. Изготовлено 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73,8 тыс. шт. 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ручного инструмента</a:t>
            </a:r>
            <a:r>
              <a:rPr kumimoji="0" lang="ru-RU" sz="13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на сумму 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171,8 млн. руб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Рисунок 15" descr="74_ful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36296" y="5589240"/>
            <a:ext cx="1746922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179512" y="1916832"/>
            <a:ext cx="6912768" cy="100811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b="1" dirty="0" smtClean="0">
              <a:solidFill>
                <a:srgbClr val="002060"/>
              </a:solidFill>
            </a:endParaRPr>
          </a:p>
          <a:p>
            <a:endParaRPr lang="ru-RU" sz="1400" b="1" dirty="0">
              <a:solidFill>
                <a:srgbClr val="002060"/>
              </a:solidFill>
            </a:endParaRPr>
          </a:p>
          <a:p>
            <a:r>
              <a:rPr lang="ru-RU" sz="1300" b="1" dirty="0" smtClean="0">
                <a:solidFill>
                  <a:srgbClr val="002060"/>
                </a:solidFill>
              </a:rPr>
              <a:t>Елань-Коленовский сахарный завод за прошлый год освоил  </a:t>
            </a:r>
            <a:r>
              <a:rPr lang="ru-RU" sz="1300" b="1" dirty="0" smtClean="0">
                <a:solidFill>
                  <a:srgbClr val="C00000"/>
                </a:solidFill>
              </a:rPr>
              <a:t>129 млн. руб. </a:t>
            </a:r>
            <a:r>
              <a:rPr lang="ru-RU" sz="1300" b="1" dirty="0" smtClean="0">
                <a:solidFill>
                  <a:srgbClr val="002060"/>
                </a:solidFill>
              </a:rPr>
              <a:t>инвестиций</a:t>
            </a:r>
            <a:r>
              <a:rPr lang="ru-RU" sz="1300" b="1" dirty="0" smtClean="0">
                <a:solidFill>
                  <a:srgbClr val="C00000"/>
                </a:solidFill>
              </a:rPr>
              <a:t>. </a:t>
            </a:r>
          </a:p>
          <a:p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В 2021 году отмечено </a:t>
            </a:r>
            <a:r>
              <a:rPr lang="ru-RU" sz="1300" b="1" dirty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с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нижение объёмов производства сахара, что связано со снижением объемов заготовки сахарной свёклы для переработки. Однако отгружено товаров собственного производства, выполнено работ и услуг собственными силами на сумму 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6,1 млрд. 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руб., или 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163,3% 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к 2020 году.</a:t>
            </a:r>
          </a:p>
          <a:p>
            <a:pPr lvl="0"/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endParaRPr lang="ru-RU" sz="1400" dirty="0">
              <a:solidFill>
                <a:srgbClr val="C00000"/>
              </a:solidFill>
            </a:endParaRPr>
          </a:p>
        </p:txBody>
      </p:sp>
      <p:pic>
        <p:nvPicPr>
          <p:cNvPr id="18" name="Picture 10" descr="Новые 013"/>
          <p:cNvPicPr>
            <a:picLocks noChangeAspect="1" noChangeArrowheads="1"/>
          </p:cNvPicPr>
          <p:nvPr/>
        </p:nvPicPr>
        <p:blipFill>
          <a:blip r:embed="rId6" cstate="print"/>
          <a:srcRect t="21228" b="28363"/>
          <a:stretch>
            <a:fillRect/>
          </a:stretch>
        </p:blipFill>
        <p:spPr bwMode="auto">
          <a:xfrm>
            <a:off x="7069165" y="1700808"/>
            <a:ext cx="2074835" cy="1293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179512" y="692696"/>
            <a:ext cx="6912768" cy="100811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300" b="1" dirty="0" smtClean="0">
              <a:solidFill>
                <a:srgbClr val="002060"/>
              </a:solidFill>
            </a:endParaRPr>
          </a:p>
          <a:p>
            <a:r>
              <a:rPr lang="ru-RU" sz="1300" b="1" dirty="0" smtClean="0">
                <a:solidFill>
                  <a:srgbClr val="002060"/>
                </a:solidFill>
              </a:rPr>
              <a:t>В 2021 </a:t>
            </a:r>
            <a:r>
              <a:rPr lang="ru-RU" sz="1300" b="1" dirty="0">
                <a:solidFill>
                  <a:srgbClr val="002060"/>
                </a:solidFill>
              </a:rPr>
              <a:t>году </a:t>
            </a:r>
            <a:r>
              <a:rPr lang="ru-RU" sz="1300" b="1" dirty="0" smtClean="0">
                <a:solidFill>
                  <a:srgbClr val="002060"/>
                </a:solidFill>
              </a:rPr>
              <a:t>ООО </a:t>
            </a:r>
            <a:r>
              <a:rPr lang="ru-RU" sz="1300" b="1" dirty="0">
                <a:solidFill>
                  <a:srgbClr val="002060"/>
                </a:solidFill>
              </a:rPr>
              <a:t>«Группа компаний </a:t>
            </a:r>
            <a:r>
              <a:rPr lang="ru-RU" sz="1300" b="1" dirty="0" err="1">
                <a:solidFill>
                  <a:srgbClr val="002060"/>
                </a:solidFill>
              </a:rPr>
              <a:t>Агроэко</a:t>
            </a:r>
            <a:r>
              <a:rPr lang="ru-RU" sz="1300" b="1" dirty="0">
                <a:solidFill>
                  <a:srgbClr val="002060"/>
                </a:solidFill>
              </a:rPr>
              <a:t>» завершила строительство трёх </a:t>
            </a:r>
            <a:r>
              <a:rPr lang="ru-RU" sz="1300" b="1" dirty="0" err="1" smtClean="0">
                <a:solidFill>
                  <a:srgbClr val="002060"/>
                </a:solidFill>
              </a:rPr>
              <a:t>свинокомплексов</a:t>
            </a:r>
            <a:r>
              <a:rPr lang="ru-RU" sz="1300" b="1" dirty="0" smtClean="0">
                <a:solidFill>
                  <a:srgbClr val="002060"/>
                </a:solidFill>
              </a:rPr>
              <a:t> </a:t>
            </a:r>
            <a:r>
              <a:rPr lang="ru-RU" sz="1300" b="1" dirty="0">
                <a:solidFill>
                  <a:srgbClr val="002060"/>
                </a:solidFill>
              </a:rPr>
              <a:t>мощностью </a:t>
            </a:r>
            <a:r>
              <a:rPr lang="ru-RU" sz="1300" b="1" dirty="0">
                <a:solidFill>
                  <a:srgbClr val="C00000"/>
                </a:solidFill>
              </a:rPr>
              <a:t>15 584 </a:t>
            </a:r>
            <a:r>
              <a:rPr lang="ru-RU" sz="1300" b="1" dirty="0" smtClean="0">
                <a:solidFill>
                  <a:srgbClr val="C00000"/>
                </a:solidFill>
              </a:rPr>
              <a:t>т.</a:t>
            </a:r>
            <a:r>
              <a:rPr lang="ru-RU" sz="1300" b="1" dirty="0" smtClean="0">
                <a:solidFill>
                  <a:srgbClr val="002060"/>
                </a:solidFill>
              </a:rPr>
              <a:t> </a:t>
            </a:r>
            <a:r>
              <a:rPr lang="ru-RU" sz="1300" b="1" dirty="0">
                <a:solidFill>
                  <a:srgbClr val="002060"/>
                </a:solidFill>
              </a:rPr>
              <a:t>свинины в живом весе в год каждый. </a:t>
            </a:r>
            <a:r>
              <a:rPr lang="ru-RU" sz="1300" b="1" dirty="0" smtClean="0">
                <a:solidFill>
                  <a:srgbClr val="002060"/>
                </a:solidFill>
              </a:rPr>
              <a:t>За 5 лет наибольший объем инвестиций привлечен за счёт проектов этой компании и составил  </a:t>
            </a:r>
            <a:r>
              <a:rPr lang="ru-RU" sz="1300" b="1" dirty="0" smtClean="0">
                <a:solidFill>
                  <a:srgbClr val="C00000"/>
                </a:solidFill>
              </a:rPr>
              <a:t>7,6 млрд. руб</a:t>
            </a:r>
            <a:r>
              <a:rPr lang="ru-RU" sz="1300" b="1" dirty="0" smtClean="0">
                <a:solidFill>
                  <a:srgbClr val="002060"/>
                </a:solidFill>
              </a:rPr>
              <a:t>. </a:t>
            </a:r>
            <a:r>
              <a:rPr lang="ru-RU" sz="1300" b="1" dirty="0" smtClean="0">
                <a:solidFill>
                  <a:srgbClr val="002060"/>
                </a:solidFill>
                <a:cs typeface="Times New Roman" pitchFamily="18" charset="0"/>
              </a:rPr>
              <a:t>Производство мяса в живом весе с 15,4 тыс. т. в 2017 году </a:t>
            </a:r>
            <a:r>
              <a:rPr lang="ru-RU" sz="1300" b="1" dirty="0" smtClean="0">
                <a:solidFill>
                  <a:srgbClr val="C00000"/>
                </a:solidFill>
                <a:cs typeface="Times New Roman" pitchFamily="18" charset="0"/>
              </a:rPr>
              <a:t>выросло до 50,5 тыс. т. </a:t>
            </a:r>
            <a:r>
              <a:rPr lang="ru-RU" sz="1300" b="1" dirty="0" smtClean="0">
                <a:solidFill>
                  <a:srgbClr val="002060"/>
                </a:solidFill>
                <a:cs typeface="Times New Roman" pitchFamily="18" charset="0"/>
              </a:rPr>
              <a:t>в 2021 году.</a:t>
            </a:r>
          </a:p>
          <a:p>
            <a:endParaRPr lang="ru-RU" sz="1400" b="1" dirty="0">
              <a:solidFill>
                <a:srgbClr val="002060"/>
              </a:solidFill>
            </a:endParaRPr>
          </a:p>
        </p:txBody>
      </p:sp>
      <p:pic>
        <p:nvPicPr>
          <p:cNvPr id="20" name="Рисунок 19" descr="75535724523923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33988" y="548680"/>
            <a:ext cx="2110012" cy="1107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1" cy="6858000"/>
          </a:xfr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Сельское хозяйство</a:t>
            </a: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79512" y="836712"/>
          <a:ext cx="4608512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4860032" y="764704"/>
          <a:ext cx="4176464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Содержимое 5"/>
          <p:cNvGraphicFramePr>
            <a:graphicFrameLocks/>
          </p:cNvGraphicFramePr>
          <p:nvPr/>
        </p:nvGraphicFramePr>
        <p:xfrm>
          <a:off x="4427984" y="3717032"/>
          <a:ext cx="4320480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699792" y="6525344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788024" y="6309320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Производство</a:t>
            </a:r>
            <a:r>
              <a:rPr lang="ru-RU" sz="1400" b="1" dirty="0" smtClean="0"/>
              <a:t>               </a:t>
            </a:r>
            <a:r>
              <a:rPr lang="ru-RU" sz="1200" b="1" dirty="0" smtClean="0"/>
              <a:t>Переработка</a:t>
            </a:r>
            <a:endParaRPr lang="ru-RU" sz="1400" b="1" dirty="0"/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179512" y="3861048"/>
            <a:ext cx="4392488" cy="1944216"/>
          </a:xfrm>
          <a:prstGeom prst="wedgeRoundRectCallout">
            <a:avLst>
              <a:gd name="adj1" fmla="val 50233"/>
              <a:gd name="adj2" fmla="val -6937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lvl="0" algn="ctr"/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В 2021 году всеми хозяйствами района произведено продукции на сумму более </a:t>
            </a:r>
          </a:p>
          <a:p>
            <a:pPr lvl="0" algn="ctr"/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6,5 млрд. </a:t>
            </a:r>
            <a:r>
              <a:rPr lang="ru-RU" sz="1400" b="1" dirty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р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уб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. (в ценах 2020 года), в том числе производство животноводческой продукции на сумму более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4 млрд. </a:t>
            </a:r>
            <a:r>
              <a:rPr lang="ru-RU" sz="1400" b="1" dirty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р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уб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., производство растениеводческой продукции –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2,5 млрд. руб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1" cy="6858000"/>
          </a:xfr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Предпринимательство. Торговля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699792" y="6525344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179512" y="476672"/>
          <a:ext cx="4608512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5076056" y="1124744"/>
            <a:ext cx="3703637" cy="648072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19050" cap="rnd">
            <a:solidFill>
              <a:srgbClr val="00206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В 2021 году оказана финансовая поддержка СМСП на сумму 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Arial" pitchFamily="34" charset="0"/>
              </a:rPr>
              <a:t>14,6 млн. руб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Объект 15"/>
          <p:cNvGraphicFramePr/>
          <p:nvPr/>
        </p:nvGraphicFramePr>
        <p:xfrm>
          <a:off x="323528" y="2924944"/>
          <a:ext cx="3960439" cy="1710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755576" y="2852936"/>
            <a:ext cx="264687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 smtClean="0">
                <a:solidFill>
                  <a:srgbClr val="002060"/>
                </a:solidFill>
              </a:rPr>
              <a:t>Структура потребительского рынка, ед. </a:t>
            </a:r>
            <a:endParaRPr lang="ru-RU" sz="1100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76056" y="2564904"/>
            <a:ext cx="38164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002060"/>
                </a:solidFill>
              </a:rPr>
              <a:t>Оборот розничной торговли через все каналы реализации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608" y="4509120"/>
            <a:ext cx="27363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002060"/>
                </a:solidFill>
              </a:rPr>
              <a:t>Оборот общественного питания</a:t>
            </a:r>
          </a:p>
        </p:txBody>
      </p:sp>
      <p:graphicFrame>
        <p:nvGraphicFramePr>
          <p:cNvPr id="17" name="Объект 9"/>
          <p:cNvGraphicFramePr/>
          <p:nvPr/>
        </p:nvGraphicFramePr>
        <p:xfrm>
          <a:off x="5076056" y="2708920"/>
          <a:ext cx="3744416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Объект 13"/>
          <p:cNvGraphicFramePr/>
          <p:nvPr/>
        </p:nvGraphicFramePr>
        <p:xfrm>
          <a:off x="5004048" y="4941168"/>
          <a:ext cx="3924285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6156176" y="4797152"/>
            <a:ext cx="22429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rgbClr val="002060"/>
                </a:solidFill>
              </a:rPr>
              <a:t>Объем бытовых услуг населению</a:t>
            </a:r>
            <a:endParaRPr lang="ru-RU" sz="1100" b="1" dirty="0">
              <a:solidFill>
                <a:srgbClr val="002060"/>
              </a:solidFill>
            </a:endParaRPr>
          </a:p>
        </p:txBody>
      </p:sp>
      <p:graphicFrame>
        <p:nvGraphicFramePr>
          <p:cNvPr id="20" name="Объект 11"/>
          <p:cNvGraphicFramePr/>
          <p:nvPr/>
        </p:nvGraphicFramePr>
        <p:xfrm>
          <a:off x="611560" y="4725144"/>
          <a:ext cx="3744416" cy="2132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  <a:solidFill>
            <a:schemeClr val="accent5">
              <a:lumMod val="75000"/>
            </a:schemeClr>
          </a:solidFill>
        </p:spPr>
      </p:pic>
      <p:graphicFrame>
        <p:nvGraphicFramePr>
          <p:cNvPr id="3" name="Диаграмма 2"/>
          <p:cNvGraphicFramePr/>
          <p:nvPr/>
        </p:nvGraphicFramePr>
        <p:xfrm>
          <a:off x="2051720" y="260648"/>
          <a:ext cx="7272808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323528" y="3212976"/>
          <a:ext cx="5256584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Доходы консолидированного бюджета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 rot="20612631">
            <a:off x="1093892" y="5335855"/>
            <a:ext cx="3733082" cy="514591"/>
          </a:xfrm>
          <a:prstGeom prst="rightArrow">
            <a:avLst/>
          </a:prstGeom>
          <a:solidFill>
            <a:schemeClr val="bg2"/>
          </a:solidFill>
          <a:ln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rgbClr val="002060"/>
                </a:solidFill>
              </a:rPr>
              <a:t>                                             +85,2%</a:t>
            </a:r>
            <a:endParaRPr lang="ru-RU" sz="1400" b="1" dirty="0">
              <a:solidFill>
                <a:srgbClr val="002060"/>
              </a:solidFill>
            </a:endParaRP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5364088" y="3068960"/>
          <a:ext cx="3600400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5" name="Прямая со стрелкой 14"/>
          <p:cNvCxnSpPr/>
          <p:nvPr/>
        </p:nvCxnSpPr>
        <p:spPr>
          <a:xfrm flipV="1">
            <a:off x="3563888" y="3789040"/>
            <a:ext cx="1152128" cy="50405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</p:spPr>
      </p:pic>
      <p:graphicFrame>
        <p:nvGraphicFramePr>
          <p:cNvPr id="3" name="Диаграмма 2"/>
          <p:cNvGraphicFramePr/>
          <p:nvPr/>
        </p:nvGraphicFramePr>
        <p:xfrm>
          <a:off x="4644008" y="1196752"/>
          <a:ext cx="4320480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251520" y="1268760"/>
          <a:ext cx="432048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Отработка недоимки в консолидированный бюджет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5023</TotalTime>
  <Words>3300</Words>
  <Application>Microsoft Office PowerPoint</Application>
  <PresentationFormat>Экран (4:3)</PresentationFormat>
  <Paragraphs>460</Paragraphs>
  <Slides>38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DNS</dc:creator>
  <cp:lastModifiedBy>Шевченко Галина Петровна</cp:lastModifiedBy>
  <cp:revision>73</cp:revision>
  <dcterms:created xsi:type="dcterms:W3CDTF">2022-02-26T11:51:35Z</dcterms:created>
  <dcterms:modified xsi:type="dcterms:W3CDTF">2022-03-10T09:05:08Z</dcterms:modified>
</cp:coreProperties>
</file>