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68" r:id="rId2"/>
    <p:sldId id="277" r:id="rId3"/>
    <p:sldId id="281" r:id="rId4"/>
    <p:sldId id="271" r:id="rId5"/>
    <p:sldId id="280" r:id="rId6"/>
    <p:sldId id="282" r:id="rId7"/>
    <p:sldId id="273" r:id="rId8"/>
    <p:sldId id="283" r:id="rId9"/>
    <p:sldId id="284" r:id="rId10"/>
    <p:sldId id="285" r:id="rId11"/>
    <p:sldId id="270" r:id="rId12"/>
    <p:sldId id="286" r:id="rId13"/>
    <p:sldId id="288" r:id="rId14"/>
    <p:sldId id="287" r:id="rId15"/>
    <p:sldId id="289" r:id="rId16"/>
    <p:sldId id="291" r:id="rId17"/>
    <p:sldId id="292" r:id="rId18"/>
    <p:sldId id="279" r:id="rId19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8676" autoAdjust="0"/>
  </p:normalViewPr>
  <p:slideViewPr>
    <p:cSldViewPr>
      <p:cViewPr>
        <p:scale>
          <a:sx n="81" d="100"/>
          <a:sy n="81" d="100"/>
        </p:scale>
        <p:origin x="-1421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971" y="15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0FC9-FADF-4D5E-A73C-DACEC18B1F1F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14876"/>
            <a:ext cx="5487041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B86A9-A7D1-4E2A-9DC4-CF1FB79F4E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7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577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126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263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067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523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i="1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52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73200" y="498475"/>
            <a:ext cx="3744913" cy="28082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50472" y="3523159"/>
            <a:ext cx="6102350" cy="626469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591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0" dirty="0" smtClean="0"/>
              <a:t>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772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57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200" b="0" dirty="0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7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7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76672" y="4675287"/>
            <a:ext cx="5487041" cy="4467225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88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72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28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Новая форма отчётности в  ПФР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7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57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57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403643D-43B1-4D28-93C8-261B773F1AB3}" type="datetimeFigureOut">
              <a:rPr lang="ru-RU" smtClean="0"/>
              <a:pPr/>
              <a:t>22.10.2019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74366AE-357E-4F72-AECE-90916BFEEB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8818441" cy="3071834"/>
          </a:xfr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rgbClr val="1F2A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«Электронная трудовая книжка» – одно из направлений</a:t>
            </a:r>
            <a:endParaRPr lang="ru-RU" sz="3600" b="1" dirty="0">
              <a:solidFill>
                <a:srgbClr val="1F2A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rgbClr val="1F2A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Программы </a:t>
            </a:r>
            <a:r>
              <a:rPr lang="ru-RU" sz="3600" b="1" dirty="0">
                <a:solidFill>
                  <a:srgbClr val="1F2A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«Цифровая экономика</a:t>
            </a:r>
            <a:r>
              <a:rPr lang="ru-RU" sz="3600" b="1" dirty="0" smtClean="0">
                <a:solidFill>
                  <a:srgbClr val="1F2A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 Math" panose="02040503050406030204" pitchFamily="18" charset="0"/>
                <a:cs typeface="+mj-cs"/>
              </a:rPr>
              <a:t>»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-79396" y="6165307"/>
            <a:ext cx="1076510" cy="694077"/>
            <a:chOff x="-79396" y="6165307"/>
            <a:chExt cx="1076510" cy="694077"/>
          </a:xfrm>
        </p:grpSpPr>
        <p:sp>
          <p:nvSpPr>
            <p:cNvPr id="14" name="TextBox 13"/>
            <p:cNvSpPr txBox="1"/>
            <p:nvPr/>
          </p:nvSpPr>
          <p:spPr>
            <a:xfrm>
              <a:off x="-79396" y="6520830"/>
              <a:ext cx="1076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П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ЕНСИОННЫЙ </a:t>
              </a:r>
              <a:b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</a:b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Ф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ОНД </a:t>
              </a: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Р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ОССИИ</a:t>
              </a:r>
              <a:endParaRPr lang="ru-RU" sz="800" b="1" dirty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1" name="Изображение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51520" y="6165307"/>
              <a:ext cx="375972" cy="38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357694"/>
            <a:ext cx="4041783" cy="21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04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79396" y="6520830"/>
            <a:ext cx="1076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ЕНСИОННЫЙ </a:t>
            </a:r>
            <a:b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Ф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ОНД </a:t>
            </a:r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Р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ОССИИ</a:t>
            </a:r>
            <a:endParaRPr lang="ru-RU" sz="800" b="1" dirty="0">
              <a:solidFill>
                <a:srgbClr val="1F2A7D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Изображение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6165307"/>
            <a:ext cx="375972" cy="38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2775" y="312738"/>
            <a:ext cx="7883830" cy="620648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396" y="998777"/>
            <a:ext cx="787406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/>
              <a:t>     </a:t>
            </a:r>
            <a:r>
              <a:rPr lang="ru-RU" altLang="ru-RU" sz="2400" dirty="0">
                <a:solidFill>
                  <a:srgbClr val="002060"/>
                </a:solidFill>
              </a:rPr>
              <a:t> </a:t>
            </a:r>
            <a:r>
              <a:rPr lang="ru-RU" altLang="ru-RU" sz="2300" dirty="0">
                <a:solidFill>
                  <a:schemeClr val="accent6">
                    <a:lumMod val="50000"/>
                  </a:schemeClr>
                </a:solidFill>
              </a:rPr>
              <a:t>При выявлении нарушений в представлении сведений о трудовой деятельности, территориальный орган Пенсионного фонда Российской Федерации направляет информацию о выявленном нарушении в </a:t>
            </a:r>
            <a:r>
              <a:rPr lang="ru-RU" altLang="ru-RU" sz="2300" b="1" u="sng" dirty="0">
                <a:solidFill>
                  <a:schemeClr val="accent6">
                    <a:lumMod val="50000"/>
                  </a:schemeClr>
                </a:solidFill>
              </a:rPr>
              <a:t>территориальный орган</a:t>
            </a:r>
            <a:r>
              <a:rPr lang="ru-RU" altLang="ru-RU" sz="2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altLang="ru-RU" sz="2300" b="1" u="sng" dirty="0">
                <a:solidFill>
                  <a:schemeClr val="accent6">
                    <a:lumMod val="50000"/>
                  </a:schemeClr>
                </a:solidFill>
              </a:rPr>
              <a:t>осуществляющий государственный надзор в сфере труда</a:t>
            </a:r>
            <a:r>
              <a:rPr lang="ru-RU" altLang="ru-RU" sz="23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altLang="ru-RU" sz="2300" dirty="0">
                <a:solidFill>
                  <a:schemeClr val="accent6">
                    <a:lumMod val="50000"/>
                  </a:schemeClr>
                </a:solidFill>
              </a:rPr>
              <a:t> в порядке межведомственного взаимодействия. За ненадлежащее исполнение страхователем обязанности по представлению сведений о трудовой    деятельности, должностное лицо такого страхователя несет ответственность в соответствии с Кодексом РФ об административных правонарушениях за нарушение трудового законодательства</a:t>
            </a:r>
            <a:r>
              <a:rPr lang="ru-RU" altLang="ru-RU" sz="23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altLang="ru-RU" sz="23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362950" cy="56886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 smtClean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79396" y="6165307"/>
            <a:ext cx="1076510" cy="694077"/>
            <a:chOff x="-79396" y="6165307"/>
            <a:chExt cx="1076510" cy="694077"/>
          </a:xfrm>
        </p:grpSpPr>
        <p:sp>
          <p:nvSpPr>
            <p:cNvPr id="12" name="TextBox 11"/>
            <p:cNvSpPr txBox="1"/>
            <p:nvPr/>
          </p:nvSpPr>
          <p:spPr>
            <a:xfrm>
              <a:off x="-79396" y="6520830"/>
              <a:ext cx="1076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П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ЕНСИОННЫЙ </a:t>
              </a:r>
              <a:b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</a:b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Ф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ОНД </a:t>
              </a: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Р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ОССИИ</a:t>
              </a:r>
              <a:endParaRPr lang="ru-RU" sz="800" b="1" dirty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3" name="Изображение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51520" y="6165307"/>
              <a:ext cx="375972" cy="38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466473" y="261610"/>
            <a:ext cx="8120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ru-RU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Форма СЗИ–ТД – «ЭЛЕКТРОННАЯ ТРУДОВАЯ КНИЖКА»</a:t>
            </a:r>
            <a:br>
              <a:rPr lang="ru-RU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4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1000274"/>
            <a:ext cx="78318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основании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сведений о трудовой деятельности застрахованных лиц, представленных страхователями по форме СЗВ-ТД  в ПФР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 запросу граждан будет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формироваться новая форма выписки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из электронных трудовых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книжек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СЗИ-ТД.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Форма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СЗИ-ТД — это документ, который заменит бумажную трудовую книжку после перехода на электронные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Бланк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СЗИ-ТД будет содержать информацию о трудовой деятельности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застрахованного лица: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И. О., дату рождения и СНИЛС;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наименование работодателя;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дату и вид мероприятия (приема, перевода, увольнения);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наименование должности, профессии, квалификации, структурного подразделения, где работал человек;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ссылку на ТК РФ и причину увольнения;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реквизиты документа–основания: его наименование, дату и номер.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36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362950" cy="56886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 smtClean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79396" y="6165307"/>
            <a:ext cx="1076510" cy="694077"/>
            <a:chOff x="-79396" y="6165307"/>
            <a:chExt cx="1076510" cy="694077"/>
          </a:xfrm>
        </p:grpSpPr>
        <p:sp>
          <p:nvSpPr>
            <p:cNvPr id="12" name="TextBox 11"/>
            <p:cNvSpPr txBox="1"/>
            <p:nvPr/>
          </p:nvSpPr>
          <p:spPr>
            <a:xfrm>
              <a:off x="-79396" y="6520830"/>
              <a:ext cx="1076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П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ЕНСИОННЫЙ </a:t>
              </a:r>
              <a:b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</a:b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Ф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ОНД </a:t>
              </a: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Р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ОССИИ</a:t>
              </a:r>
              <a:endParaRPr lang="ru-RU" sz="800" b="1" dirty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3" name="Изображение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51520" y="6165307"/>
              <a:ext cx="375972" cy="38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466473" y="261610"/>
            <a:ext cx="8120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ru-RU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Форма СЗИ–ТД – «ЭЛЕКТРОННАЯ ТРУДОВАЯ КНИЖКА»</a:t>
            </a:r>
            <a:br>
              <a:rPr lang="ru-RU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4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1000274"/>
            <a:ext cx="7831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2" y="1100428"/>
            <a:ext cx="8048964" cy="49208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818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362950" cy="56886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 smtClean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79396" y="6165307"/>
            <a:ext cx="1076510" cy="694077"/>
            <a:chOff x="-79396" y="6165307"/>
            <a:chExt cx="1076510" cy="694077"/>
          </a:xfrm>
        </p:grpSpPr>
        <p:sp>
          <p:nvSpPr>
            <p:cNvPr id="12" name="TextBox 11"/>
            <p:cNvSpPr txBox="1"/>
            <p:nvPr/>
          </p:nvSpPr>
          <p:spPr>
            <a:xfrm>
              <a:off x="-79396" y="6520830"/>
              <a:ext cx="1076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П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ЕНСИОННЫЙ </a:t>
              </a:r>
              <a:b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</a:b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Ф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ОНД </a:t>
              </a: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Р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ОССИИ</a:t>
              </a:r>
              <a:endParaRPr lang="ru-RU" sz="800" b="1" dirty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3" name="Изображение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51520" y="6165307"/>
              <a:ext cx="375972" cy="38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723817" y="260648"/>
            <a:ext cx="8120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Сведения из трудовой книжки можно получить в электронном виде</a:t>
            </a:r>
            <a:endParaRPr lang="ru-RU" sz="24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1000274"/>
            <a:ext cx="7831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89" y="1399023"/>
            <a:ext cx="4475013" cy="359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3959" y="5157192"/>
            <a:ext cx="754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Wingdings" pitchFamily="2" charset="2"/>
              <a:buChar char="Ø"/>
            </a:pPr>
            <a:r>
              <a:rPr lang="ru-RU" b="1" dirty="0"/>
              <a:t>через личный кабинет </a:t>
            </a:r>
            <a:r>
              <a:rPr lang="ru-RU" b="1" dirty="0" smtClean="0"/>
              <a:t>на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сайте Пенсионного фонда России</a:t>
            </a:r>
            <a:r>
              <a:rPr lang="ru-RU" b="1" dirty="0"/>
              <a:t> - pfrf.ru </a:t>
            </a:r>
          </a:p>
          <a:p>
            <a:pPr marL="342900" indent="-342900" algn="just" fontAlgn="base">
              <a:buFont typeface="Wingdings" pitchFamily="2" charset="2"/>
              <a:buChar char="Ø"/>
            </a:pPr>
            <a:r>
              <a:rPr lang="ru-RU" b="1" dirty="0"/>
              <a:t>на </a:t>
            </a:r>
            <a:r>
              <a:rPr lang="ru-RU" b="1" dirty="0" smtClean="0"/>
              <a:t>сайте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Портала государственных услуг</a:t>
            </a:r>
            <a:r>
              <a:rPr lang="ru-RU" b="1" dirty="0"/>
              <a:t>  - gosuslugi.ru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157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362950" cy="568863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400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ru-RU" altLang="ru-RU" sz="18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79396" y="6165307"/>
            <a:ext cx="1076510" cy="694077"/>
            <a:chOff x="-79396" y="6165307"/>
            <a:chExt cx="1076510" cy="694077"/>
          </a:xfrm>
        </p:grpSpPr>
        <p:sp>
          <p:nvSpPr>
            <p:cNvPr id="12" name="TextBox 11"/>
            <p:cNvSpPr txBox="1"/>
            <p:nvPr/>
          </p:nvSpPr>
          <p:spPr>
            <a:xfrm>
              <a:off x="-79396" y="6520830"/>
              <a:ext cx="1076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П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ЕНСИОННЫЙ </a:t>
              </a:r>
              <a:b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</a:b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Ф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ОНД </a:t>
              </a: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Р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ОССИИ</a:t>
              </a:r>
              <a:endParaRPr lang="ru-RU" sz="800" b="1" dirty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3" name="Изображение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51520" y="6165307"/>
              <a:ext cx="375972" cy="38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595880" y="620687"/>
            <a:ext cx="8120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Сведения из трудовой книжки можно получить в </a:t>
            </a:r>
            <a:r>
              <a:rPr lang="ru-RU" altLang="ru-RU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бумажном </a:t>
            </a:r>
            <a:r>
              <a:rPr lang="ru-RU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виде</a:t>
            </a:r>
            <a:endParaRPr lang="ru-RU" sz="24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1000274"/>
            <a:ext cx="7831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4543" y="1628800"/>
            <a:ext cx="7817522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</a:pPr>
            <a:endParaRPr lang="ru-RU" sz="21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работодателя (по последнему месту работы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);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территориальном органе Пенсионного фонда России;</a:t>
            </a:r>
          </a:p>
          <a:p>
            <a:pPr marL="342900" indent="-342900" algn="just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многофункциональном центре (МФЦ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marL="342900" indent="-342900" algn="just" fontAlgn="base">
              <a:lnSpc>
                <a:spcPct val="150000"/>
              </a:lnSpc>
              <a:buFont typeface="Wingdings" pitchFamily="2" charset="2"/>
              <a:buChar char="Ø"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8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79396" y="6165307"/>
            <a:ext cx="1076510" cy="694077"/>
            <a:chOff x="-79396" y="6165307"/>
            <a:chExt cx="1076510" cy="694077"/>
          </a:xfrm>
        </p:grpSpPr>
        <p:sp>
          <p:nvSpPr>
            <p:cNvPr id="12" name="TextBox 11"/>
            <p:cNvSpPr txBox="1"/>
            <p:nvPr/>
          </p:nvSpPr>
          <p:spPr>
            <a:xfrm>
              <a:off x="-79396" y="6520830"/>
              <a:ext cx="1076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П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ЕНСИОННЫЙ </a:t>
              </a:r>
              <a:b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</a:b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Ф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ОНД </a:t>
              </a: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Р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ОССИИ</a:t>
              </a:r>
              <a:endParaRPr lang="ru-RU" sz="800" b="1" dirty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3" name="Изображение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51520" y="6165307"/>
              <a:ext cx="375972" cy="38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621938" y="188640"/>
            <a:ext cx="833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ПОДГОТОВИТЕЛЬНЫЙ ЭТАП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938" y="667019"/>
            <a:ext cx="812652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Утвержден План мероприятий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 подготовке к введению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ежемесячной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отчетности  по сведениям о трудовой деятельности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работников, предусматривающий:</a:t>
            </a:r>
          </a:p>
          <a:p>
            <a:pPr algn="just" fontAlgn="base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 размещение в СМИ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на региональной вкладке сайта ПФР информации о введении ежемесячной формы отчетности по сведениям 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трудовой деятельности работников;</a:t>
            </a:r>
          </a:p>
          <a:p>
            <a:pPr algn="just" fontAlgn="base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 направление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страхователям уведомлений о введении ежемесячной формы отчетности  по  сведениям о трудовой деятельности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работников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 fontAlgn="base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 проведение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семинаров со страхователями по вопросу подготовки и представления ежемесячной отчетности по сведениям о трудовой деятельности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работников;</a:t>
            </a:r>
          </a:p>
          <a:p>
            <a:pPr algn="just" fontAlgn="base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 информирование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органов исполнительной власти о своевременном внесении изменений в локальные нормативные акты.</a:t>
            </a:r>
          </a:p>
          <a:p>
            <a:pPr marL="285750" indent="-285750" algn="just" fontAlgn="base">
              <a:buFontTx/>
              <a:buChar char="-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1000" b="1" i="1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0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648072"/>
          </a:xfrm>
        </p:spPr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Информирование граждан о состоянии их ИЛС по форме СЗИ-ИЛС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631125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660232" y="980728"/>
            <a:ext cx="2195736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60232" y="1196752"/>
            <a:ext cx="2304256" cy="28083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algn="just" fontAlgn="base">
              <a:lnSpc>
                <a:spcPct val="150000"/>
              </a:lnSpc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980729"/>
            <a:ext cx="28438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</a:rPr>
              <a:t>     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С 1 октября 2019 года </a:t>
            </a:r>
            <a:r>
              <a:rPr lang="ru-RU" sz="1300" b="1" kern="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введен в эксплуатацию режим предоставления сведений о состоянии индивидуального лицевого счета ЗЛ по форме СЗИ-ИЛС, утвержденной </a:t>
            </a: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Приказом Минтруда России от 09.01.2019 №2н 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kern="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      Форма СЗИ-ИЛС используется для информирования ЗЛ, </a:t>
            </a:r>
            <a:r>
              <a:rPr lang="ru-RU" sz="1300" b="1" kern="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том числе пенсионеров</a:t>
            </a:r>
            <a:r>
              <a:rPr lang="ru-RU" sz="1300" b="1" kern="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3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через клиентскую</a:t>
            </a:r>
            <a:r>
              <a:rPr kumimoji="0" lang="ru-RU" sz="1300" b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 службу ПФР  посредством компонента «Фронт-офис» подсистемы «Внешнее взаимодействие АИС ПФР-2 (далее – ФО ВВ);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300" b="1" kern="0" baseline="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через </a:t>
            </a:r>
            <a:r>
              <a:rPr kumimoji="0" lang="ru-RU" sz="1300" b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ЕПГУ или ЛКГ в электронном виде.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5085184"/>
            <a:ext cx="69847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Внимание! </a:t>
            </a:r>
            <a:r>
              <a:rPr kumimoji="0" lang="ru-RU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При формировании через «Фронт -офис» запроса о предоставлении</a:t>
            </a:r>
            <a:r>
              <a:rPr kumimoji="0" lang="ru-RU" sz="1400" b="1" i="1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</a:rPr>
              <a:t> СЗИ-ИЛС застрахованному лицу автоматически направляется уведомление в виде текстового сообщения по </a:t>
            </a:r>
            <a:r>
              <a:rPr lang="en-US" sz="1400" b="1" i="1" kern="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e-mail</a:t>
            </a:r>
            <a:r>
              <a:rPr lang="ru-RU" sz="1400" b="1" i="1" kern="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или контактному телефону, а запросы отражаются в истории обращений в ЛКГ.</a:t>
            </a:r>
            <a:endParaRPr kumimoji="0" lang="ru-RU" sz="14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34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5760"/>
            <a:ext cx="7516316" cy="830992"/>
          </a:xfrm>
        </p:spPr>
        <p:txBody>
          <a:bodyPr/>
          <a:lstStyle/>
          <a:p>
            <a:pPr algn="ctr"/>
            <a:r>
              <a:rPr lang="ru-RU" sz="2000" dirty="0" smtClean="0"/>
              <a:t>Уведомление о регистрации в системе индивидуального (персонифицированного) учета (АДИ-РЕГ)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41" y="1105842"/>
            <a:ext cx="6561281" cy="419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4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604159" cy="864096"/>
          </a:xfr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rgbClr val="1F2A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 Math" panose="02040503050406030204" pitchFamily="18" charset="0"/>
              </a:rPr>
              <a:t>Спасибо за внимание!</a:t>
            </a:r>
            <a:endParaRPr lang="ru-RU" sz="4000" b="1" dirty="0">
              <a:solidFill>
                <a:srgbClr val="1F2A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9396" y="6520830"/>
            <a:ext cx="1076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ЕНСИОННЫЙ </a:t>
            </a:r>
            <a:b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Ф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ОНД </a:t>
            </a:r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Р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ОССИИ</a:t>
            </a:r>
            <a:endParaRPr lang="ru-RU" sz="800" b="1" dirty="0">
              <a:solidFill>
                <a:srgbClr val="1F2A7D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Изображение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6165307"/>
            <a:ext cx="375972" cy="38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5" name="Рисунок 34" descr="https://www.pravovayagruppa.ru/wp-content/uploads/ElecTrudKniga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3" y="2428868"/>
            <a:ext cx="4572032" cy="346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87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76" y="1268760"/>
            <a:ext cx="86353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	В Государственной Думе Российской Федерации </a:t>
            </a:r>
            <a:r>
              <a:rPr lang="ru-RU" sz="2000" u="sng" dirty="0">
                <a:solidFill>
                  <a:srgbClr val="002060"/>
                </a:solidFill>
                <a:latin typeface="Franklin Gothic Book" panose="020B0503020102020204" pitchFamily="34" charset="0"/>
              </a:rPr>
              <a:t>17 сентября 2019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приняты в первом чтении следующие проекты федеральных законов, направленные на реализацию проекта «Электронная трудовая книжка»: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№ 748684-7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«О 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внесении изменений в Трудовой кодекс Российской Федерации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(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 части  формирования и ведения сведений о трудовой деятельности работника в электронном виде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№ 748744-7 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 внесении изменений в Федеральный закон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Об индивидуальном (персонифицированном) учете 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системе обязательного пенсионного страхования</a:t>
            </a:r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»;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№ </a:t>
            </a:r>
            <a:r>
              <a:rPr lang="ru-RU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748758-7  </a:t>
            </a:r>
            <a:r>
              <a:rPr 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«О внесении изменений в Кодекс Российской Федерации об административных правонарушениях в части установления административной ответственности за нарушение работодателем сроков представления сведений о трудовой деятельности либо за представление неполных и (или) недостоверных сведений»</a:t>
            </a:r>
            <a:endParaRPr lang="ru-RU" sz="2000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396" y="312738"/>
            <a:ext cx="8496943" cy="74635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5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algn="ctr" defTabSz="800100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Нормативно-правовое регулирование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6163923"/>
            <a:ext cx="1076510" cy="694077"/>
            <a:chOff x="-79396" y="6165307"/>
            <a:chExt cx="1076510" cy="694077"/>
          </a:xfrm>
        </p:grpSpPr>
        <p:sp>
          <p:nvSpPr>
            <p:cNvPr id="11" name="TextBox 10"/>
            <p:cNvSpPr txBox="1"/>
            <p:nvPr/>
          </p:nvSpPr>
          <p:spPr>
            <a:xfrm>
              <a:off x="-79396" y="6520830"/>
              <a:ext cx="1076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П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ЕНСИОННЫЙ </a:t>
              </a:r>
              <a:b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</a:b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Ф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ОНД </a:t>
              </a: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Р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ОССИИ</a:t>
              </a:r>
              <a:endParaRPr lang="ru-RU" sz="800" b="1" dirty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2" name="Изображение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51520" y="6165307"/>
              <a:ext cx="375972" cy="38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81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76" y="1268760"/>
            <a:ext cx="8635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	</a:t>
            </a:r>
            <a:endParaRPr 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endParaRPr lang="ru-RU" sz="2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015" y="357166"/>
            <a:ext cx="8496943" cy="74635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5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algn="ctr" defTabSz="800100">
              <a:defRPr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Электронная трудовая книжка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142984"/>
            <a:ext cx="80010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	</a:t>
            </a:r>
            <a:r>
              <a:rPr lang="ru-RU" altLang="ru-RU" sz="2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Цифровая трудовая книжка обеспечит постоянный и удобный доступ граждан к информации о своей трудовой деятельности, а работодателям откроет новые возможности кадрового учета. </a:t>
            </a:r>
          </a:p>
          <a:p>
            <a:pPr algn="just"/>
            <a:r>
              <a:rPr lang="ru-RU" altLang="ru-RU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	</a:t>
            </a:r>
            <a:r>
              <a:rPr lang="ru-RU" altLang="ru-RU" sz="2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Переход на электронные трудовые книжки добровольный и позволяет сохранить бумажную книжку столько, сколько это необходимо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6072206"/>
            <a:ext cx="1076510" cy="694077"/>
            <a:chOff x="-79396" y="6165307"/>
            <a:chExt cx="1076510" cy="694077"/>
          </a:xfrm>
        </p:grpSpPr>
        <p:sp>
          <p:nvSpPr>
            <p:cNvPr id="12" name="TextBox 11"/>
            <p:cNvSpPr txBox="1"/>
            <p:nvPr/>
          </p:nvSpPr>
          <p:spPr>
            <a:xfrm>
              <a:off x="-79396" y="6520830"/>
              <a:ext cx="1076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П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ЕНСИОННЫЙ </a:t>
              </a:r>
              <a:b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</a:b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Ф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ОНД </a:t>
              </a: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Р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ОССИИ</a:t>
              </a:r>
              <a:endParaRPr lang="ru-RU" sz="800" b="1" dirty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3" name="Изображение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51520" y="6165307"/>
              <a:ext cx="375972" cy="38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 descr="1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3929066"/>
            <a:ext cx="6143668" cy="247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251520" y="902154"/>
            <a:ext cx="8568630" cy="547260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</a:rPr>
              <a:t>«Электронная трудовая книжка» – это база данных о всей трудовой деятельности гражданина, формируется на основании представленных работодателем сведений в информационную систему ПФР.</a:t>
            </a:r>
            <a:endParaRPr lang="ru-RU" altLang="ru-RU" sz="13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</a:rPr>
              <a:t>Работодатель формирует сведения о трудовой деятельности работника за период его работы 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у данного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</a:rPr>
              <a:t>работодателя, в 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том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</a:rPr>
              <a:t>числе о работе 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</a:rPr>
              <a:t>совместительству, в электронном виде с использованием своих информационных систем (программно-технических средств).</a:t>
            </a:r>
            <a:endParaRPr lang="ru-RU" altLang="ru-RU" sz="13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Работодатель обязан выдать работнику по его заявлению (письменному или в электронном виде) сведения о трудовой деятельности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не позднее трех рабочих дней со дня подачи этого заявления, при увольнении - в день прекращения трудового договора, а также предоставить работнику материально-технические возможности для самостоятельного получения и распечатывания на бумажном носителе сведений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</a:rPr>
              <a:t>о трудовой деятельности из 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информационной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</a:rPr>
              <a:t>системы ПФР.</a:t>
            </a:r>
            <a:endParaRPr lang="ru-RU" altLang="ru-RU" sz="13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При заключении трудового договора лицо, поступающее на работу, предъявляет работодателю сведения о трудовой деятельности:</a:t>
            </a:r>
          </a:p>
          <a:p>
            <a:pPr algn="just">
              <a:lnSpc>
                <a:spcPts val="1400"/>
              </a:lnSpc>
              <a:buFont typeface="Wingdings" pitchFamily="2" charset="2"/>
              <a:buChar char="§"/>
              <a:defRPr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полученные у работодателя по последнему месту  работы </a:t>
            </a:r>
            <a:endParaRPr lang="ru-RU" alt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ts val="1400"/>
              </a:lnSpc>
              <a:defRPr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на бумажном носителе, заверенные надлежащим образом;</a:t>
            </a:r>
          </a:p>
          <a:p>
            <a:pPr algn="just">
              <a:lnSpc>
                <a:spcPts val="1400"/>
              </a:lnSpc>
              <a:buFont typeface="Wingdings" pitchFamily="2" charset="2"/>
              <a:buChar char="§"/>
              <a:defRPr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и (или) полученные из информационной системы ПФР, на бумажном </a:t>
            </a:r>
            <a:endParaRPr lang="ru-RU" alt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ts val="1400"/>
              </a:lnSpc>
              <a:defRPr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</a:rPr>
              <a:t>     носителе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, заверенные надлежащим образом ПФР или МФЦ;</a:t>
            </a:r>
          </a:p>
          <a:p>
            <a:pPr algn="just">
              <a:lnSpc>
                <a:spcPts val="1400"/>
              </a:lnSpc>
              <a:buFont typeface="Wingdings" pitchFamily="2" charset="2"/>
              <a:buChar char="§"/>
              <a:defRPr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либо полученные работником из информационной системы ПФР </a:t>
            </a:r>
            <a:endParaRPr lang="ru-RU" altLang="ru-RU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lnSpc>
                <a:spcPts val="1400"/>
              </a:lnSpc>
              <a:defRPr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</a:rPr>
              <a:t>     в 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</a:rPr>
              <a:t>электронном виде направляет их посредством ЕПГУ;</a:t>
            </a:r>
          </a:p>
          <a:p>
            <a:pPr algn="just">
              <a:buFontTx/>
              <a:buChar char="-"/>
              <a:defRPr/>
            </a:pPr>
            <a:endParaRPr lang="ru-RU" alt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  <a:defRPr/>
            </a:pPr>
            <a:endParaRPr lang="ru-RU" alt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-79396" y="6165307"/>
            <a:ext cx="1076510" cy="694077"/>
            <a:chOff x="-79396" y="6165307"/>
            <a:chExt cx="1076510" cy="694077"/>
          </a:xfrm>
        </p:grpSpPr>
        <p:sp>
          <p:nvSpPr>
            <p:cNvPr id="12" name="TextBox 11"/>
            <p:cNvSpPr txBox="1"/>
            <p:nvPr/>
          </p:nvSpPr>
          <p:spPr>
            <a:xfrm>
              <a:off x="-79396" y="6520830"/>
              <a:ext cx="1076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П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ЕНСИОННЫЙ </a:t>
              </a:r>
              <a:b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</a:b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Ф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ОНД </a:t>
              </a:r>
              <a:r>
                <a:rPr lang="ru-RU" sz="800" b="1" dirty="0" smtClean="0">
                  <a:solidFill>
                    <a:srgbClr val="D00000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Р</a:t>
              </a:r>
              <a:r>
                <a:rPr lang="ru-RU" sz="800" b="1" dirty="0" smtClean="0">
                  <a:solidFill>
                    <a:srgbClr val="1F2A7D"/>
                  </a:solidFill>
                  <a:latin typeface="Cambria" panose="02040503050406030204" pitchFamily="18" charset="0"/>
                  <a:ea typeface="Cambria Math" panose="02040503050406030204" pitchFamily="18" charset="0"/>
                </a:rPr>
                <a:t>ОССИИ</a:t>
              </a:r>
              <a:endParaRPr lang="ru-RU" sz="800" b="1" dirty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endParaRPr>
            </a:p>
          </p:txBody>
        </p:sp>
        <p:pic>
          <p:nvPicPr>
            <p:cNvPr id="13" name="Изображение 1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51520" y="6165307"/>
              <a:ext cx="375972" cy="386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авая фигурная скобка 1"/>
          <p:cNvSpPr/>
          <p:nvPr/>
        </p:nvSpPr>
        <p:spPr>
          <a:xfrm>
            <a:off x="7020272" y="4509120"/>
            <a:ext cx="360040" cy="158417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24328" y="4728046"/>
            <a:ext cx="144016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</a:rPr>
              <a:t>имеют одинаковую юридическую силу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9506" y="261610"/>
            <a:ext cx="8092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ru-RU" altLang="ru-RU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«ЭЛЕКТРОННАЯ ТРУДОВАЯ </a:t>
            </a:r>
            <a:r>
              <a:rPr lang="ru-RU" alt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КНИЖКА»  - основные подходы в ТК РФ</a:t>
            </a:r>
            <a:br>
              <a:rPr lang="ru-RU" alt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16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136565"/>
              </p:ext>
            </p:extLst>
          </p:nvPr>
        </p:nvGraphicFramePr>
        <p:xfrm>
          <a:off x="107504" y="44625"/>
          <a:ext cx="9036496" cy="1518473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036496"/>
              </a:tblGrid>
              <a:tr h="15184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0" lang="ru-RU" sz="1800" b="1" i="0" u="none" strike="noStrike" kern="1200" cap="all" spc="400" normalizeH="0" baseline="0" noProof="0" dirty="0" smtClean="0">
                          <a:ln>
                            <a:noFill/>
                          </a:ln>
                          <a:solidFill>
                            <a:srgbClr val="1F2A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j-lt"/>
                          <a:ea typeface="Cambria Math" panose="02040503050406030204" pitchFamily="18" charset="0"/>
                          <a:cs typeface="+mj-cs"/>
                        </a:rPr>
                        <a:t>ИЗМЕНЕНИЯ, ВНОСИМЫЕ В ФЕДЕРАЛЬНЫЙ ЗАКОН ОТ 01.04.1996 № 27-ФЗ,  НАПРАВЛЕННЫЕ НА РЕАЛИЗАЦИЮ ПРОЕКТА«ЭЛЕКТРОННАЯ ТРУДОВАЯ КНИЖКА»</a:t>
                      </a:r>
                    </a:p>
                  </a:txBody>
                  <a:tcPr marL="91427" marR="91427" marT="45817" marB="45817">
                    <a:noFill/>
                  </a:tcPr>
                </a:tc>
              </a:tr>
            </a:tbl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>
          <a:xfrm>
            <a:off x="500034" y="1428736"/>
            <a:ext cx="8215370" cy="4736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    </a:t>
            </a:r>
            <a:r>
              <a:rPr lang="ru-RU" altLang="ru-RU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Работодатель, с численностью </a:t>
            </a:r>
            <a:r>
              <a:rPr lang="ru-RU" alt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25 </a:t>
            </a:r>
            <a:r>
              <a:rPr lang="ru-RU" altLang="ru-RU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 более лиц, представляет сведения о трудовой деятельности в форме электронного документа, подписанного усиленной квалифицированной электронной подписью</a:t>
            </a:r>
            <a:r>
              <a:rPr lang="ru-RU" alt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000" b="1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         </a:t>
            </a:r>
            <a:r>
              <a:rPr lang="ru-RU" altLang="ru-RU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Для работодателей, которые не подключены к электронному документообороту, ПФР планирует разработать сервис для формирования отчетности в электронном виде, который будет предоставляться работодателям на безвозмездной </a:t>
            </a:r>
            <a:r>
              <a:rPr lang="ru-RU" alt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основе;</a:t>
            </a:r>
          </a:p>
          <a:p>
            <a:pPr algn="just">
              <a:defRPr/>
            </a:pPr>
            <a:endParaRPr lang="ru-RU" altLang="ru-RU" sz="2000" b="1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	Информацию </a:t>
            </a:r>
            <a:r>
              <a:rPr lang="ru-RU" altLang="ru-RU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 непредставлении в установленный срок либо представлении неполных и (или) недостоверных сведений о трудовой деятельности работающих лиц территориальный орган ПФР направляет в </a:t>
            </a:r>
            <a:r>
              <a:rPr lang="ru-RU" altLang="ru-RU" sz="2000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Роструд</a:t>
            </a:r>
            <a:r>
              <a:rPr lang="ru-RU" altLang="ru-RU" sz="20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и его территориальным органам (государственным инспекциям труда), в порядке межведомственного взаимодействия.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1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20940" cy="6206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Новая форма отчётности в ПФР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546" y="1285860"/>
            <a:ext cx="6275526" cy="4643470"/>
          </a:xfrm>
        </p:spPr>
        <p:txBody>
          <a:bodyPr>
            <a:normAutofit/>
          </a:bodyPr>
          <a:lstStyle/>
          <a:p>
            <a:pPr algn="just" fontAlgn="base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dirty="0" smtClean="0"/>
              <a:t>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Для учета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системе Пенсионного фонда России всех кадровых изменений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по сотрудникам, работодателям необходимо предоставлять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 2020 года новый ежемесячный отчет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по форме СЗВ-ТД.</a:t>
            </a:r>
            <a:endParaRPr lang="ru-RU" sz="2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Важно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! Сведения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 трудовой деятельности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необходимо представлять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за </a:t>
            </a:r>
            <a:r>
              <a:rPr lang="ru-RU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период </a:t>
            </a:r>
            <a:r>
              <a:rPr lang="ru-RU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работы, начиная с 1 января 2020 года. </a:t>
            </a:r>
          </a:p>
          <a:p>
            <a:endParaRPr lang="ru-RU" dirty="0"/>
          </a:p>
        </p:txBody>
      </p:sp>
      <p:pic>
        <p:nvPicPr>
          <p:cNvPr id="4" name="Picture 11" descr="man_lap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149725"/>
            <a:ext cx="206057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6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79396" y="6520830"/>
            <a:ext cx="1076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ЕНСИОННЫЙ </a:t>
            </a:r>
            <a:b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Ф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ОНД </a:t>
            </a:r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Р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ОССИИ</a:t>
            </a:r>
            <a:endParaRPr lang="ru-RU" sz="800" b="1" dirty="0">
              <a:solidFill>
                <a:srgbClr val="1F2A7D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Изображение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6165307"/>
            <a:ext cx="375972" cy="38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3" y="1089511"/>
            <a:ext cx="8120972" cy="4981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02396" y="302049"/>
            <a:ext cx="7520940" cy="620648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Новая форма отчётности в  ПФР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1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79396" y="6520830"/>
            <a:ext cx="1076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ЕНСИОННЫЙ </a:t>
            </a:r>
            <a:b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Ф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ОНД </a:t>
            </a:r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Р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ОССИИ</a:t>
            </a:r>
            <a:endParaRPr lang="ru-RU" sz="800" b="1" dirty="0">
              <a:solidFill>
                <a:srgbClr val="1F2A7D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Изображение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6165307"/>
            <a:ext cx="375972" cy="38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02396" y="302049"/>
            <a:ext cx="7520940" cy="620648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форма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Отчётности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ПФР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396" y="1363993"/>
            <a:ext cx="787406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itchFamily="2" charset="2"/>
              <a:buChar char="Ø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С 1 января 2020 года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введена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обязанность представлять в информационную систему ПФР сведения обо всех основных кадровых изменениях, имеющих юридическое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значение.</a:t>
            </a:r>
          </a:p>
          <a:p>
            <a:pPr algn="just" fontAlgn="base"/>
            <a:endParaRPr lang="ru-RU" sz="1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 fontAlgn="base"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Индивидуальный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лицевой счёт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застрахованного лица дополнен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разделом «Сведения о трудовой деятельности». Он включает данные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just"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месте работы;</a:t>
            </a:r>
          </a:p>
          <a:p>
            <a:pPr marL="285750" lvl="0" indent="-285750" algn="just" fontAlgn="base"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о выполняемой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работе;</a:t>
            </a:r>
          </a:p>
          <a:p>
            <a:pPr marL="285750" lvl="0" indent="-285750" algn="just" fontAlgn="base">
              <a:buFont typeface="Wingdings" pitchFamily="2" charset="2"/>
              <a:buChar char="ü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периодах работы (приём, наименование должности/работы, специальности, профессии с указанием (при наличии) квалификации (разряда, класса, категории, уровня квалификации));</a:t>
            </a:r>
          </a:p>
          <a:p>
            <a:pPr marL="285750" lvl="0" indent="-285750" algn="just" fontAlgn="base">
              <a:buFont typeface="Wingdings" pitchFamily="2" charset="2"/>
              <a:buChar char="ü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переводах на другую работу;</a:t>
            </a:r>
          </a:p>
          <a:p>
            <a:pPr marL="285750" lvl="0" indent="-285750" algn="just" fontAlgn="base">
              <a:buFont typeface="Wingdings" pitchFamily="2" charset="2"/>
              <a:buChar char="ü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увольнении и основаниях прекращения трудового договора;</a:t>
            </a:r>
          </a:p>
          <a:p>
            <a:pPr marL="285750" lvl="0" indent="-285750" algn="just" fontAlgn="base">
              <a:buFont typeface="Wingdings" pitchFamily="2" charset="2"/>
              <a:buChar char="ü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соответствующих документах – основаниях для оформления указанных трудовых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42349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79396" y="6520830"/>
            <a:ext cx="1076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ЕНСИОННЫЙ </a:t>
            </a:r>
            <a:b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Ф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ОНД </a:t>
            </a:r>
            <a:r>
              <a:rPr lang="ru-RU" sz="800" b="1" dirty="0" smtClean="0">
                <a:solidFill>
                  <a:srgbClr val="D0000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Р</a:t>
            </a:r>
            <a:r>
              <a:rPr lang="ru-RU" sz="800" b="1" dirty="0" smtClean="0">
                <a:solidFill>
                  <a:srgbClr val="1F2A7D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ОССИИ</a:t>
            </a:r>
            <a:endParaRPr lang="ru-RU" sz="800" b="1" dirty="0">
              <a:solidFill>
                <a:srgbClr val="1F2A7D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1" name="Изображение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6165307"/>
            <a:ext cx="375972" cy="38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2775" y="312738"/>
            <a:ext cx="7883830" cy="620648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предоставления отчетности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396" y="1363993"/>
            <a:ext cx="78740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buFont typeface="Wingdings" pitchFamily="2" charset="2"/>
              <a:buChar char="q"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    Новый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ежемесячный отчет в ПФР по форме СЗВ-ТД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по сведениям о трудовой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деятельности граждан страхователи будут представлять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lvl="0" indent="-342900" algn="just" fontAlgn="base">
              <a:buFont typeface="Wingdings" pitchFamily="2" charset="2"/>
              <a:buChar char="§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с 1 января 2020 года;</a:t>
            </a:r>
          </a:p>
          <a:p>
            <a:pPr marL="342900" lvl="0" indent="-342900" algn="just" fontAlgn="base">
              <a:buFont typeface="Wingdings" pitchFamily="2" charset="2"/>
              <a:buChar char="§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ежемесячно;</a:t>
            </a:r>
          </a:p>
          <a:p>
            <a:pPr marL="342900" lvl="0" indent="-342900" algn="just" fontAlgn="base">
              <a:buFont typeface="Wingdings" pitchFamily="2" charset="2"/>
              <a:buChar char="§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не позднее 15-го числа месяца,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следующего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за отчётным.</a:t>
            </a:r>
          </a:p>
          <a:p>
            <a:pPr marL="285750" indent="-285750" algn="just" fontAlgn="base">
              <a:buFont typeface="Wingdings" pitchFamily="2" charset="2"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  <a:p>
            <a:pPr marL="285750" indent="-285750" algn="just" fontAlgn="base">
              <a:buFont typeface="Wingdings" pitchFamily="2" charset="2"/>
            </a:pP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  Таким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образом, </a:t>
            </a:r>
            <a:r>
              <a:rPr lang="ru-RU" sz="1900" b="1" i="1" u="sng" dirty="0">
                <a:solidFill>
                  <a:schemeClr val="accent6">
                    <a:lumMod val="50000"/>
                  </a:schemeClr>
                </a:solidFill>
              </a:rPr>
              <a:t>первый отчётный месяц – это январь 2020 года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срок сдачи – </a:t>
            </a:r>
            <a:r>
              <a:rPr lang="ru-RU" sz="1900" b="1" i="1" u="sng" dirty="0" smtClean="0">
                <a:solidFill>
                  <a:schemeClr val="accent6">
                    <a:lumMod val="50000"/>
                  </a:schemeClr>
                </a:solidFill>
              </a:rPr>
              <a:t>не позднее 15 февраля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85750" indent="-285750" algn="just" fontAlgn="base">
              <a:buFont typeface="Wingdings" pitchFamily="2" charset="2"/>
            </a:pPr>
            <a:endParaRPr lang="ru-RU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 fontAlgn="base">
              <a:buFont typeface="Wingdings" pitchFamily="2" charset="2"/>
              <a:buChar char="q"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     С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1 января 2021 года такие сведения в случаях приёма на работу или увольнения нужно представлять не позднее 1 рабочего дня, идущего за днём издания документа, служащего основанием для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приема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</a:rPr>
              <a:t>на работу или увольнения. Обычно это приказ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</a:rPr>
              <a:t>руководителя.</a:t>
            </a:r>
            <a:endParaRPr lang="ru-RU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 fontAlgn="base">
              <a:buFont typeface="Wingdings" pitchFamily="2" charset="2"/>
              <a:buChar char="Ø"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0213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22979</TotalTime>
  <Words>861</Words>
  <Application>Microsoft Office PowerPoint</Application>
  <PresentationFormat>Экран (4:3)</PresentationFormat>
  <Paragraphs>138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Новая форма отчётности в ПФР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Информирование граждан о состоянии их ИЛС по форме СЗИ-ИЛС</vt:lpstr>
      <vt:lpstr>Уведомление о регистрации в системе индивидуального (персонифицированного) учета (АДИ-РЕГ)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Журкова Юлия Сергеевна2</dc:creator>
  <cp:lastModifiedBy>Какушкина Н.Н. 046-1003</cp:lastModifiedBy>
  <cp:revision>196</cp:revision>
  <cp:lastPrinted>2019-10-22T05:58:18Z</cp:lastPrinted>
  <dcterms:created xsi:type="dcterms:W3CDTF">2017-09-29T09:12:37Z</dcterms:created>
  <dcterms:modified xsi:type="dcterms:W3CDTF">2019-10-22T13:20:46Z</dcterms:modified>
</cp:coreProperties>
</file>