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0" r:id="rId2"/>
    <p:sldId id="368" r:id="rId3"/>
    <p:sldId id="375" r:id="rId4"/>
    <p:sldId id="369" r:id="rId5"/>
    <p:sldId id="371" r:id="rId6"/>
    <p:sldId id="372" r:id="rId7"/>
    <p:sldId id="359" r:id="rId8"/>
    <p:sldId id="3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0000FF"/>
    <a:srgbClr val="9900FF"/>
    <a:srgbClr val="FED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07593-AE40-4B26-8A6A-10618E0FD76B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B946B-6FD4-4CAA-9982-09FF0874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573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20F17-D88F-487E-BAA5-ECC3ECEE2336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4878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291DD-C68F-46D0-A1BD-2253DC2B4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326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0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271" y="-9939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6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3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950" y="332656"/>
            <a:ext cx="8401050" cy="6746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50838" y="1600200"/>
            <a:ext cx="8437562" cy="47545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6A9447EE-3FB2-4114-80C1-5E9384E2935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33099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CEFF-943D-45FA-AB90-64EC3A4BF466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F8F4-B65E-4C7B-8700-1DBF56B905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92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22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0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85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60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84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2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9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61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271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E1FBD-8E65-4EC1-93ED-0F3CF2B9C134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467544" y="1196752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7487816" y="642459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</a:rPr>
              <a:t>ПЕНСИОННЫЙ ФОНД РОССИЙСКОЙ ФЕДЕРАЦИИ</a:t>
            </a:r>
            <a:endParaRPr lang="ru-RU" sz="1000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91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196752"/>
            <a:ext cx="7002016" cy="396044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sz="5300" b="1" dirty="0" smtClean="0">
                <a:solidFill>
                  <a:srgbClr val="002060"/>
                </a:solidFill>
              </a:rPr>
              <a:t>Об отнесении граждан к категории лиц </a:t>
            </a:r>
            <a:r>
              <a:rPr lang="ru-RU" sz="5300" b="1" dirty="0" err="1" smtClean="0">
                <a:solidFill>
                  <a:srgbClr val="002060"/>
                </a:solidFill>
              </a:rPr>
              <a:t>предпенсионного</a:t>
            </a:r>
            <a:r>
              <a:rPr lang="ru-RU" sz="5300" b="1" smtClean="0">
                <a:solidFill>
                  <a:srgbClr val="002060"/>
                </a:solidFill>
              </a:rPr>
              <a:t> возраста с 01.01.2019 г.</a:t>
            </a:r>
            <a:r>
              <a:rPr lang="ru-RU" sz="5300" b="1" dirty="0" smtClean="0">
                <a:solidFill>
                  <a:srgbClr val="002060"/>
                </a:solidFill>
              </a:rPr>
              <a:t/>
            </a:r>
            <a:br>
              <a:rPr lang="ru-RU" sz="53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ст.10 Федерального закона от 03.10.2018 № 350-ФЗ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9147" y="5733256"/>
            <a:ext cx="6965706" cy="63237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ноябрь 2018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54211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67944" y="1988840"/>
            <a:ext cx="4824536" cy="12241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6700" y="1916832"/>
            <a:ext cx="40012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Физические лица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, соответствующие условиям необходимым для назначения пенсии в соответствии с законодательством Российской Федерации, действовавшим </a:t>
            </a:r>
            <a:r>
              <a:rPr lang="ru-RU" sz="1600" b="1" u="sng" dirty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1600" b="1" u="sng" dirty="0" smtClean="0">
                <a:solidFill>
                  <a:schemeClr val="accent1">
                    <a:lumMod val="75000"/>
                  </a:schemeClr>
                </a:solidFill>
              </a:rPr>
              <a:t>31.12.2018</a:t>
            </a:r>
            <a:endParaRPr lang="ru-RU" sz="16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2176408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</a:rPr>
              <a:t>ПРЕДОСТАВЛЕНИЕ ФЕДЕРАЛЬНЫХ ЛЬГОТ</a:t>
            </a:r>
            <a:endParaRPr lang="ru-RU" sz="26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25062\Desktop\174544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00" y="1419158"/>
            <a:ext cx="1514500" cy="15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44008" y="3328536"/>
            <a:ext cx="45529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600" b="1" dirty="0" smtClean="0">
                <a:solidFill>
                  <a:srgbClr val="C00000"/>
                </a:solidFill>
              </a:rPr>
              <a:t>по налогу на недвижимость</a:t>
            </a:r>
          </a:p>
          <a:p>
            <a:pPr marL="285750" indent="-285750">
              <a:buFontTx/>
              <a:buChar char="-"/>
            </a:pPr>
            <a:r>
              <a:rPr lang="ru-RU" sz="2600" b="1" dirty="0" smtClean="0">
                <a:solidFill>
                  <a:srgbClr val="C00000"/>
                </a:solidFill>
              </a:rPr>
              <a:t>по налогу на землю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12" name="AutoShape 35"/>
          <p:cNvSpPr>
            <a:spLocks noChangeArrowheads="1"/>
          </p:cNvSpPr>
          <p:nvPr/>
        </p:nvSpPr>
        <p:spPr bwMode="gray">
          <a:xfrm>
            <a:off x="236280" y="4496147"/>
            <a:ext cx="8671440" cy="1728192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square" anchor="ctr"/>
          <a:lstStyle/>
          <a:p>
            <a:pPr algn="ctr"/>
            <a:r>
              <a:rPr lang="ru-RU" sz="2800" b="1" dirty="0" smtClean="0"/>
              <a:t>То есть еще до выхода на пенсию </a:t>
            </a:r>
            <a:r>
              <a:rPr lang="ru-RU" sz="2800" b="1" dirty="0" smtClean="0">
                <a:solidFill>
                  <a:srgbClr val="0000FF"/>
                </a:solidFill>
              </a:rPr>
              <a:t>мужчины с 60 лет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0000FF"/>
                </a:solidFill>
              </a:rPr>
              <a:t>женщины с 55 лет  </a:t>
            </a:r>
            <a:r>
              <a:rPr lang="ru-RU" sz="2800" b="1" dirty="0" smtClean="0"/>
              <a:t>уже не будут платить налог на дом, квартиру или садовый участок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2000" b="1" dirty="0" smtClean="0"/>
              <a:t>(если не относятся к досрочной категории или госслужащим)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323945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Статьи 391, 407 части 2 Налогового кодекса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60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206" y="156296"/>
            <a:ext cx="8857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Предпенсионеры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для налоговой в 2019 году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521100"/>
              </p:ext>
            </p:extLst>
          </p:nvPr>
        </p:nvGraphicFramePr>
        <p:xfrm>
          <a:off x="467544" y="1124744"/>
          <a:ext cx="8550598" cy="5190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2606"/>
                <a:gridCol w="1070770"/>
                <a:gridCol w="1070770"/>
                <a:gridCol w="2330499"/>
                <a:gridCol w="2625953"/>
              </a:tblGrid>
              <a:tr h="1983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Основание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 мужчин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 женщин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Дополнительные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условия по ИЛС ЗЛ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общих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60 лет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55 лет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Госслужащие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62,5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57,5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ИЛС ЗЛ есть коды ЗГД, ЗГДС, ЗМД, ЗГТС, ЗМС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работники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25 лет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стажа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работники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25 лет  мед. стажа в сельской местности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30 лет мед. стажа в городе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6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РКС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55 лет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50 лет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ИЛС ЗЛ есть территориальные условия в РКС на момент обращения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  -</a:t>
                      </a:r>
                      <a:endParaRPr lang="ru-RU" sz="1300" dirty="0"/>
                    </a:p>
                  </a:txBody>
                  <a:tcPr marL="9525" marR="9525" marT="9525" marB="0" anchor="ctr"/>
                </a:tc>
              </a:tr>
              <a:tr h="548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момент обращения не проживает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РКС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Требуется 15 календарных лет в РКС</a:t>
                      </a:r>
                    </a:p>
                  </a:txBody>
                  <a:tcPr marL="9525" marR="9525" marT="9525" marB="0" anchor="ctr"/>
                </a:tc>
              </a:tr>
              <a:tr h="4126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МКС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55 лет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50 лет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ИЛС ЗЛ есть территориальные условия в МКС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   -</a:t>
                      </a:r>
                      <a:endParaRPr lang="ru-RU" sz="1300" dirty="0"/>
                    </a:p>
                  </a:txBody>
                  <a:tcPr marL="9525" marR="9525" marT="9525" marB="0" anchor="ctr"/>
                </a:tc>
              </a:tr>
              <a:tr h="642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момент обращения не проживает в МКС</a:t>
                      </a:r>
                    </a:p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Требуется 20 календарных лет в МКС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90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95936" y="1772816"/>
            <a:ext cx="4896544" cy="12241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44008" y="1960384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</a:rPr>
              <a:t>ПРЕДОСТАВЛЕНИЕ РЕГИОНАЛЬНЫХ ЛЬГОТ</a:t>
            </a:r>
            <a:endParaRPr lang="ru-RU" sz="26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25062\Desktop\174544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00" y="1203134"/>
            <a:ext cx="1514500" cy="15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35"/>
          <p:cNvSpPr>
            <a:spLocks noChangeArrowheads="1"/>
          </p:cNvSpPr>
          <p:nvPr/>
        </p:nvSpPr>
        <p:spPr bwMode="gray">
          <a:xfrm>
            <a:off x="221040" y="3789040"/>
            <a:ext cx="8671440" cy="1728192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square" anchor="ctr"/>
          <a:lstStyle/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для ветеранов труда;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C00000"/>
                </a:solidFill>
              </a:rPr>
              <a:t> для лиц, имеющих особые заслуги перед Воронежской областью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8288" y="206616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Закон Воронежской области от 24.09.2018 № 109-ОЗ «О сохранении мер социальной поддержки отдельным категориям граждан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предпенсионного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возраста на территории Воронежской области»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5240" y="1674674"/>
            <a:ext cx="40111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При достижении возраста 55 лет для женщин, 60 лет для мужчин, </a:t>
            </a:r>
            <a:r>
              <a:rPr lang="ru-RU" sz="1600" b="1" u="sng" dirty="0" smtClean="0">
                <a:solidFill>
                  <a:schemeClr val="accent1">
                    <a:lumMod val="75000"/>
                  </a:schemeClr>
                </a:solidFill>
              </a:rPr>
              <a:t>либо ранее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указанного возраста </a:t>
            </a:r>
            <a:r>
              <a:rPr lang="ru-RU" sz="1600" b="1" u="sng" dirty="0" smtClean="0">
                <a:solidFill>
                  <a:schemeClr val="accent1">
                    <a:lumMod val="75000"/>
                  </a:schemeClr>
                </a:solidFill>
              </a:rPr>
              <a:t>при наличии права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на пенсию в соответствии с Федеральным законом «О страховых пенсиях» или по иным основаниям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5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95936" y="1772816"/>
            <a:ext cx="4896544" cy="12241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44008" y="1960384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</a:rPr>
              <a:t>ПРЕДОСТАВЛЕНИЕ </a:t>
            </a:r>
          </a:p>
          <a:p>
            <a:r>
              <a:rPr lang="ru-RU" sz="2600" b="1" dirty="0" smtClean="0">
                <a:solidFill>
                  <a:schemeClr val="bg1"/>
                </a:solidFill>
              </a:rPr>
              <a:t>льгот по труду и занятости</a:t>
            </a:r>
            <a:endParaRPr lang="ru-RU" sz="26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25062\Desktop\174544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00" y="1203134"/>
            <a:ext cx="1514500" cy="15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35"/>
          <p:cNvSpPr>
            <a:spLocks noChangeArrowheads="1"/>
          </p:cNvSpPr>
          <p:nvPr/>
        </p:nvSpPr>
        <p:spPr bwMode="gray">
          <a:xfrm>
            <a:off x="221040" y="3789040"/>
            <a:ext cx="8671440" cy="1728192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square" anchor="ctr"/>
          <a:lstStyle/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письмо ПФР от 02.11.2018 № АД-25-24/21815;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C00000"/>
                </a:solidFill>
              </a:rPr>
              <a:t> письмо ПФР от 19.11.2018 № СЧ-25-24/22985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8288" y="206616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ст.5, п.2  Закона «О занятости населения в РФ» от 19.04.1991 № 1032-1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ст.185.1 Трудового кодекса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5240" y="1674674"/>
            <a:ext cx="40111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    Граждане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</a:rPr>
              <a:t>предпенсионного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возраста - в течение пяти лет до наступления возраста, дающего право на страховую пенсию по старости, в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</a:rPr>
              <a:t>т.ч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. назначаемую досрочно;</a:t>
            </a:r>
          </a:p>
          <a:p>
            <a:pPr marL="285750" indent="-285750">
              <a:buFontTx/>
              <a:buChar char="-"/>
            </a:pP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26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964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Определение граждан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предпенсионного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возраста для предоставления льгот, предусмотренных Законом РФ от 19.04.1991г. №1032-1 «О занятости населения в Российской Федерации» и Трудовым кодексом РФ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541858"/>
              </p:ext>
            </p:extLst>
          </p:nvPr>
        </p:nvGraphicFramePr>
        <p:xfrm>
          <a:off x="323528" y="1340768"/>
          <a:ext cx="8337614" cy="5175153"/>
        </p:xfrm>
        <a:graphic>
          <a:graphicData uri="http://schemas.openxmlformats.org/drawingml/2006/table">
            <a:tbl>
              <a:tblPr/>
              <a:tblGrid>
                <a:gridCol w="2383024"/>
                <a:gridCol w="595459"/>
                <a:gridCol w="595459"/>
                <a:gridCol w="595459"/>
                <a:gridCol w="595459"/>
                <a:gridCol w="595459"/>
                <a:gridCol w="595459"/>
                <a:gridCol w="595459"/>
                <a:gridCol w="595459"/>
                <a:gridCol w="595459"/>
                <a:gridCol w="595459"/>
              </a:tblGrid>
              <a:tr h="13226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ЖЕНЩИНЫ</a:t>
                      </a: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2021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2024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2026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2027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2028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Общеустановленный "новый" пенсионный возраст для женщин 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Возраст отнесения женщин  к категории граждан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предпенсионного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возраста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09">
                <a:tc rowSpan="10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рождения женщин, которые относятся к категории граждан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предпенсионного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возраста исходя из общеустановленного "нового" пенсионного возраста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1964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1965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1965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1965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1966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1966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1966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1966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1966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1967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1967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1967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1967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1967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1967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1967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1968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1968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1968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1968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1968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1968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1968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1968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1968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1969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1969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1969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1969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1969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1970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1970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1970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1970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1971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1971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1971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1972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1972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1973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09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4455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13" marR="4013" marT="40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6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МУЖЧИНЫ</a:t>
                      </a:r>
                    </a:p>
                  </a:txBody>
                  <a:tcPr marL="4013" marR="4013" marT="40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7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2021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2024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2026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2027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2028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Общеустановленный "новый" пенсионный возраст для мужчин 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Возраст отнесения к категории граждан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предпенсионного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возраста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6">
                <a:tc rowSpan="10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рождения мужчин, которые относятся к категории граждан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предпенсионного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возраста исходя из общеустановленного "нового" пенсионного возраста</a:t>
                      </a:r>
                    </a:p>
                  </a:txBody>
                  <a:tcPr marL="4013" marR="4013" marT="40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1959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1960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1960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1960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1961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1961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1961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1961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1961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1962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1962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1962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1962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1962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1962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1962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1963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1963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1963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1963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1963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1963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1963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1963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1963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1964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1964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1964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1964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1964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1965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1965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1965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1965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1966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1966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1966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1967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1967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1968</a:t>
                      </a:r>
                    </a:p>
                  </a:txBody>
                  <a:tcPr marL="4013" marR="4013" marT="40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8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За исключением граждан, имеющих право на досрочное пенсионное обеспечение.</a:t>
                      </a: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13" marR="4013" marT="4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0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1"/>
            <a:ext cx="8857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Предпенсионеры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для службы занятости в 2019 году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717565" y="3450196"/>
            <a:ext cx="1944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Мужчины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153860"/>
              </p:ext>
            </p:extLst>
          </p:nvPr>
        </p:nvGraphicFramePr>
        <p:xfrm>
          <a:off x="467544" y="650309"/>
          <a:ext cx="8546684" cy="6019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7"/>
                <a:gridCol w="1224136"/>
                <a:gridCol w="2664295"/>
                <a:gridCol w="3002066"/>
              </a:tblGrid>
              <a:tr h="202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Основание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Дополнительные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условия по ИЛС ЗЛ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общих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56 лет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(61-5)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проживающие в 4 зоне ЧАЭС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Госслужащие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56,5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ИЛС ЗЛ есть коды ЗГД, ЗГДС, ЗМД, ЗГТС, ЗМС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525" marR="9525" marT="9525" marB="0" anchor="ctr"/>
                </a:tc>
              </a:tr>
              <a:tr h="5876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45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ИЛС ЗЛ есть льготный стаж на момент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обращения за подтверждением статуса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       -</a:t>
                      </a:r>
                      <a:endParaRPr lang="ru-RU" sz="1300" dirty="0"/>
                    </a:p>
                  </a:txBody>
                  <a:tcPr marL="9525" marR="9525" marT="9525" marB="0" anchor="ctr"/>
                </a:tc>
              </a:tr>
              <a:tr h="404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ИЛС ЗЛ нет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льготного стажа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Требуется льготный стаж 10 лет </a:t>
                      </a:r>
                    </a:p>
                  </a:txBody>
                  <a:tcPr marL="9525" marR="9525" marT="9525" marB="0" anchor="ctr"/>
                </a:tc>
              </a:tr>
              <a:tr h="5876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 №2,</a:t>
                      </a:r>
                      <a:r>
                        <a:rPr lang="ru-RU" sz="13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малые списки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50 лет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ИЛС ЗЛ есть льготный стаж на момент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обращения за подтверждением статуса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         -</a:t>
                      </a:r>
                      <a:endParaRPr lang="ru-RU" sz="1300" dirty="0"/>
                    </a:p>
                  </a:txBody>
                  <a:tcPr marL="9525" marR="9525" marT="9525" marB="0" anchor="ctr"/>
                </a:tc>
              </a:tr>
              <a:tr h="332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ИЛС ЗЛ нет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льготного стажа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Требуется льготный стаж 12,5 лет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4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работники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25 лет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стажа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работники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25 лет  мед. стажа в сельской местности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30 лет мед. стажа в городе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3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РКС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51 года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ИЛС ЗЛ есть территориальные условия в РКС на момент обращения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  -</a:t>
                      </a:r>
                      <a:endParaRPr lang="ru-RU" sz="1300" dirty="0"/>
                    </a:p>
                  </a:txBody>
                  <a:tcPr marL="9525" marR="9525" marT="9525" marB="0" anchor="ctr"/>
                </a:tc>
              </a:tr>
              <a:tr h="507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момент обращения не проживает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РКС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Требуется льготный стаж 15 календарных лет</a:t>
                      </a:r>
                    </a:p>
                  </a:txBody>
                  <a:tcPr marL="9525" marR="9525" marT="9525" marB="0" anchor="ctr"/>
                </a:tc>
              </a:tr>
              <a:tr h="5513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МКС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51 года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ИЛС ЗЛ есть территориальные условия в МКС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   -</a:t>
                      </a:r>
                      <a:endParaRPr lang="ru-RU" sz="1300" dirty="0"/>
                    </a:p>
                  </a:txBody>
                  <a:tcPr marL="9525" marR="9525" marT="9525" marB="0" anchor="ctr"/>
                </a:tc>
              </a:tr>
              <a:tr h="672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момент обращения не проживает в МКС</a:t>
                      </a:r>
                    </a:p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Требуется льготный стаж 20 календарных лет</a:t>
                      </a:r>
                      <a:endParaRPr lang="ru-RU" sz="13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0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1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C0504D">
                    <a:lumMod val="75000"/>
                  </a:srgbClr>
                </a:solidFill>
              </a:rPr>
              <a:t>Предпенсионеры</a:t>
            </a: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</a:rPr>
              <a:t> для службы занятости в 2019 году</a:t>
            </a:r>
            <a:endParaRPr lang="ru-RU" sz="24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717565" y="3450196"/>
            <a:ext cx="1944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Ж</a:t>
            </a:r>
            <a:r>
              <a:rPr lang="ru-RU" sz="2400" b="1" dirty="0" smtClean="0">
                <a:solidFill>
                  <a:srgbClr val="0000FF"/>
                </a:solidFill>
              </a:rPr>
              <a:t>енщины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07539"/>
              </p:ext>
            </p:extLst>
          </p:nvPr>
        </p:nvGraphicFramePr>
        <p:xfrm>
          <a:off x="485376" y="655515"/>
          <a:ext cx="8551119" cy="6085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2632"/>
                <a:gridCol w="1227332"/>
                <a:gridCol w="2671251"/>
                <a:gridCol w="3009904"/>
              </a:tblGrid>
              <a:tr h="202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Основание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Дополнительные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условия по ИЛС ЗЛ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общих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51 года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(56-5)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проживающие в 4 зоне ЧАЭС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Госслужащие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 года</a:t>
                      </a:r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ИЛС ЗЛ есть коды ЗГД, ЗГДС, ЗМД, ЗГТС, ЗМС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525" marR="9525" marT="9525" marB="0" anchor="ctr"/>
                </a:tc>
              </a:tr>
              <a:tr h="5876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40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ИЛС ЗЛ есть льготный стаж на момент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обращения за подтверждением статуса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       -</a:t>
                      </a:r>
                      <a:endParaRPr lang="ru-RU" sz="1300" dirty="0"/>
                    </a:p>
                  </a:txBody>
                  <a:tcPr marL="9525" marR="9525" marT="9525" marB="0" anchor="ctr"/>
                </a:tc>
              </a:tr>
              <a:tr h="476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ИЛС ЗЛ нет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льготного стажа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Требуется льготный стаж 7,5 лет </a:t>
                      </a:r>
                    </a:p>
                  </a:txBody>
                  <a:tcPr marL="9525" marR="9525" marT="9525" marB="0" anchor="ctr"/>
                </a:tc>
              </a:tr>
              <a:tr h="5876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 №2,</a:t>
                      </a:r>
                      <a:r>
                        <a:rPr lang="ru-RU" sz="13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малые списки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45 лет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ИЛС ЗЛ есть льготный стаж на момент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обращения за подтверждением статуса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         -</a:t>
                      </a:r>
                      <a:endParaRPr lang="ru-RU" sz="1300" dirty="0"/>
                    </a:p>
                  </a:txBody>
                  <a:tcPr marL="9525" marR="9525" marT="9525" marB="0" anchor="ctr"/>
                </a:tc>
              </a:tr>
              <a:tr h="404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ИЛС ЗЛ нет</a:t>
                      </a:r>
                      <a:r>
                        <a:rPr lang="ru-RU" sz="13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льготного стажа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Требуется льготный стаж 10 лет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4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работники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25 лет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стажа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работники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25 лет  мед. стажа в сельской местности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30 лет мед. стажа в городе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3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РКС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46 лет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ИЛС ЗЛ есть территориальные условия в РКС на момент обращения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  -</a:t>
                      </a:r>
                      <a:endParaRPr lang="ru-RU" sz="1300" dirty="0"/>
                    </a:p>
                  </a:txBody>
                  <a:tcPr marL="9525" marR="9525" marT="9525" marB="0" anchor="ctr"/>
                </a:tc>
              </a:tr>
              <a:tr h="507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момент обращения не проживает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РКС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Требуется льготный стаж 15 календарных лет</a:t>
                      </a:r>
                    </a:p>
                  </a:txBody>
                  <a:tcPr marL="9525" marR="9525" marT="9525" marB="0" anchor="ctr"/>
                </a:tc>
              </a:tr>
              <a:tr h="5513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МКС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46 лет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ИЛС ЗЛ есть территориальные условия в МКС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   -</a:t>
                      </a:r>
                      <a:endParaRPr lang="ru-RU" sz="1300" dirty="0"/>
                    </a:p>
                  </a:txBody>
                  <a:tcPr marL="9525" marR="9525" marT="9525" marB="0" anchor="ctr"/>
                </a:tc>
              </a:tr>
              <a:tr h="667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момент обращения не проживает в МКС</a:t>
                      </a:r>
                    </a:p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Требуется льготный стаж 20 календарных лет</a:t>
                      </a:r>
                      <a:endParaRPr lang="ru-RU" sz="13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6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5106</TotalTime>
  <Words>1020</Words>
  <Application>Microsoft Office PowerPoint</Application>
  <PresentationFormat>Экран (4:3)</PresentationFormat>
  <Paragraphs>418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Об отнесении граждан к категории лиц предпенсионного возраста с 01.01.2019 г. ст.10 Федерального закона от 03.10.2018 № 350-ФЗ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Водянов Владимир Анатол.</dc:creator>
  <cp:lastModifiedBy>046017-0801</cp:lastModifiedBy>
  <cp:revision>526</cp:revision>
  <cp:lastPrinted>2018-11-15T06:46:07Z</cp:lastPrinted>
  <dcterms:created xsi:type="dcterms:W3CDTF">2018-05-16T10:09:17Z</dcterms:created>
  <dcterms:modified xsi:type="dcterms:W3CDTF">2018-12-05T11:14:49Z</dcterms:modified>
</cp:coreProperties>
</file>